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6" r:id="rId8"/>
    <p:sldId id="267" r:id="rId9"/>
    <p:sldId id="268" r:id="rId10"/>
    <p:sldId id="260" r:id="rId11"/>
    <p:sldId id="261" r:id="rId12"/>
    <p:sldId id="262" r:id="rId13"/>
    <p:sldId id="265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9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en.wikipedia.org/wiki/Subject_%28philosophy%29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en.wikipedia.org/wiki/Objectivity_%28philosophy%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motions" TargetMode="External"/><Relationship Id="rId5" Type="http://schemas.openxmlformats.org/officeDocument/2006/relationships/hyperlink" Target="https://en.wikipedia.org/wiki/Perceptions" TargetMode="External"/><Relationship Id="rId4" Type="http://schemas.openxmlformats.org/officeDocument/2006/relationships/hyperlink" Target="https://en.wikipedia.org/wiki/Judgemen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Phenomenology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Alexander Randall 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72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Phenomenology and Dreams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Dream is only available by report. </a:t>
            </a:r>
          </a:p>
          <a:p>
            <a:r>
              <a:rPr lang="en-US" sz="4000" dirty="0"/>
              <a:t>No direct access by researchers. </a:t>
            </a:r>
          </a:p>
          <a:p>
            <a:r>
              <a:rPr lang="en-US" sz="4000" dirty="0"/>
              <a:t>Can not be manipulated experimentally </a:t>
            </a:r>
          </a:p>
          <a:p>
            <a:r>
              <a:rPr lang="en-US" sz="4000" dirty="0"/>
              <a:t>Most research is on Dream form, not content.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3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Medard</a:t>
            </a:r>
            <a:r>
              <a:rPr lang="en-US" dirty="0"/>
              <a:t> Boss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00" y="1690688"/>
            <a:ext cx="7897000" cy="4773612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Not Freud</a:t>
            </a:r>
          </a:p>
          <a:p>
            <a:r>
              <a:rPr lang="en-US" sz="3600" dirty="0"/>
              <a:t>Not stream of consciousness.</a:t>
            </a:r>
          </a:p>
          <a:p>
            <a:r>
              <a:rPr lang="en-US" sz="3600" dirty="0"/>
              <a:t>Not free association</a:t>
            </a:r>
          </a:p>
          <a:p>
            <a:endParaRPr lang="en-US" dirty="0"/>
          </a:p>
          <a:p>
            <a:r>
              <a:rPr lang="en-US" dirty="0"/>
              <a:t>The proper study of dreams must be grounded in the dreamers own experience </a:t>
            </a:r>
          </a:p>
          <a:p>
            <a:r>
              <a:rPr lang="en-US" i="1" dirty="0"/>
              <a:t>Rigorous effort to relinquish unnecessary assumptions and prepare suppositions, phenomenology aspires to examine phenomena exactly as they present themselves in conscious experience and thought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657" y="51594"/>
            <a:ext cx="3845343" cy="535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2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Phenomenology of dreams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825625"/>
            <a:ext cx="11452860" cy="4351338"/>
          </a:xfrm>
        </p:spPr>
        <p:txBody>
          <a:bodyPr>
            <a:noAutofit/>
          </a:bodyPr>
          <a:lstStyle/>
          <a:p>
            <a:r>
              <a:rPr lang="en-US" sz="3600" dirty="0"/>
              <a:t>Why not let the dream be just what it is?</a:t>
            </a:r>
          </a:p>
          <a:p>
            <a:r>
              <a:rPr lang="en-US" sz="3600" dirty="0"/>
              <a:t>Why not let it speak for itself?</a:t>
            </a:r>
          </a:p>
          <a:p>
            <a:r>
              <a:rPr lang="en-US" sz="3600" dirty="0"/>
              <a:t>Be suspicious of theoretical conjectures about entities that do not appear in the dream</a:t>
            </a:r>
          </a:p>
          <a:p>
            <a:r>
              <a:rPr lang="en-US" sz="3600" dirty="0"/>
              <a:t>We understand our daytime experience, why not just understand our nighttime experience</a:t>
            </a:r>
          </a:p>
          <a:p>
            <a:r>
              <a:rPr lang="en-US" sz="3600" dirty="0"/>
              <a:t>Faith in the power and potential of the manifest dream.</a:t>
            </a:r>
          </a:p>
        </p:txBody>
      </p:sp>
    </p:spTree>
    <p:extLst>
      <p:ext uri="{BB962C8B-B14F-4D97-AF65-F5344CB8AC3E}">
        <p14:creationId xmlns:p14="http://schemas.microsoft.com/office/powerpoint/2010/main" val="231545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e.vub.ac.be/sites/default/files/styles/paragraph-full-width/public/images/pheno_1360.jpg?itok=n2uMdFu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" y="95250"/>
            <a:ext cx="11891645" cy="676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7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Medard</a:t>
            </a:r>
            <a:r>
              <a:rPr lang="en-US" dirty="0"/>
              <a:t> Boss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4410" y="1690688"/>
            <a:ext cx="111975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Boss has helped us to break out of a view of dreams which translated human experience into some other vocabulary. </a:t>
            </a:r>
          </a:p>
          <a:p>
            <a:r>
              <a:rPr lang="en-US" sz="2800" dirty="0"/>
              <a:t>Behind or beneath human experience, supposedly, there were other forces more truly explanatory of us and of our dreams. For Freud the dream is a result of certain events in energy mechanics, </a:t>
            </a:r>
          </a:p>
          <a:p>
            <a:endParaRPr lang="en-US" sz="2800" dirty="0"/>
          </a:p>
          <a:p>
            <a:r>
              <a:rPr lang="en-US" sz="2800" dirty="0"/>
              <a:t>For Jung, the ancient pagan gods of mythology have their coming and going. </a:t>
            </a:r>
          </a:p>
          <a:p>
            <a:endParaRPr lang="en-US" sz="2800" dirty="0"/>
          </a:p>
          <a:p>
            <a:r>
              <a:rPr lang="en-US" sz="2800" dirty="0"/>
              <a:t>Boss rejects these constructions. </a:t>
            </a:r>
          </a:p>
          <a:p>
            <a:r>
              <a:rPr lang="en-US" sz="2800" dirty="0"/>
              <a:t>Boss considers only the actual waking life of the dreamer.</a:t>
            </a:r>
          </a:p>
        </p:txBody>
      </p:sp>
    </p:spTree>
    <p:extLst>
      <p:ext uri="{BB962C8B-B14F-4D97-AF65-F5344CB8AC3E}">
        <p14:creationId xmlns:p14="http://schemas.microsoft.com/office/powerpoint/2010/main" val="275926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Medard</a:t>
            </a:r>
            <a:r>
              <a:rPr lang="en-US" dirty="0"/>
              <a:t> Boss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8690" y="1851660"/>
            <a:ext cx="106756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Boss's interpretive concepts are interactional rather than intra-psychic.</a:t>
            </a:r>
          </a:p>
          <a:p>
            <a:endParaRPr lang="en-US" sz="2800" dirty="0"/>
          </a:p>
          <a:p>
            <a:r>
              <a:rPr lang="en-US" sz="2800" dirty="0"/>
              <a:t>Freud, Jung, and others interpret dreams in terms of a subjectivity. Interactions with others result from this internal personality structure. </a:t>
            </a:r>
          </a:p>
          <a:p>
            <a:endParaRPr lang="en-US" sz="2800" dirty="0"/>
          </a:p>
          <a:p>
            <a:r>
              <a:rPr lang="en-US" sz="2800" dirty="0"/>
              <a:t>For Boss, in contrast, </a:t>
            </a:r>
            <a:r>
              <a:rPr lang="en-US" sz="2800" i="1" dirty="0">
                <a:solidFill>
                  <a:srgbClr val="FF0000"/>
                </a:solidFill>
              </a:rPr>
              <a:t>humans are the interactional living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/>
              <a:t>"We are nothing other than receptive, alert world-</a:t>
            </a:r>
            <a:r>
              <a:rPr lang="en-US" sz="2800" dirty="0" err="1"/>
              <a:t>disclosiveness</a:t>
            </a:r>
            <a:r>
              <a:rPr lang="en-US" sz="2800" dirty="0"/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338630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Medard</a:t>
            </a:r>
            <a:r>
              <a:rPr lang="en-US" dirty="0"/>
              <a:t> Boss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1851660"/>
            <a:ext cx="116776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Boss's main interpretive concepts are themselves powerful, and deserve to be adopted among other concepts as ways of considering a dream. </a:t>
            </a:r>
          </a:p>
          <a:p>
            <a:endParaRPr lang="en-US" sz="2800" dirty="0"/>
          </a:p>
          <a:p>
            <a:r>
              <a:rPr lang="en-US" sz="2800" dirty="0"/>
              <a:t>Boss chiefly uses two concepts: </a:t>
            </a:r>
          </a:p>
          <a:p>
            <a:pPr lvl="1"/>
            <a:r>
              <a:rPr lang="en-US" sz="2800" i="1" dirty="0">
                <a:solidFill>
                  <a:srgbClr val="FF0000"/>
                </a:solidFill>
              </a:rPr>
              <a:t>how one "bears" oneself toward others, toward the world and life; </a:t>
            </a:r>
          </a:p>
          <a:p>
            <a:pPr lvl="1"/>
            <a:endParaRPr lang="en-US" sz="2800" i="1" dirty="0">
              <a:solidFill>
                <a:srgbClr val="FF0000"/>
              </a:solidFill>
            </a:endParaRPr>
          </a:p>
          <a:p>
            <a:pPr lvl="1"/>
            <a:r>
              <a:rPr lang="en-US" sz="2800" i="1" dirty="0">
                <a:solidFill>
                  <a:srgbClr val="FF0000"/>
                </a:solidFill>
              </a:rPr>
              <a:t>one's as yet unlived "possibilities" of bearing oneself toward life and others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045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Medard</a:t>
            </a:r>
            <a:r>
              <a:rPr lang="en-US" dirty="0"/>
              <a:t> Boss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1851660"/>
            <a:ext cx="11677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Jung’s patient dreamt that the analyst is performing surgery on him. Then an unknown white-haired man appears, cuts two pieces of his own flesh out of himself and grafts them onto the dreamer's abdomen. Thereby the dreamer's life is saved.</a:t>
            </a:r>
          </a:p>
          <a:p>
            <a:r>
              <a:rPr lang="en-US" sz="3200" dirty="0"/>
              <a:t>Jung’s interpretation: the white-haired man is the "old wise man," a mythological "higher" figure</a:t>
            </a:r>
          </a:p>
        </p:txBody>
      </p:sp>
    </p:spTree>
    <p:extLst>
      <p:ext uri="{BB962C8B-B14F-4D97-AF65-F5344CB8AC3E}">
        <p14:creationId xmlns:p14="http://schemas.microsoft.com/office/powerpoint/2010/main" val="116213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Medard</a:t>
            </a:r>
            <a:r>
              <a:rPr lang="en-US" dirty="0"/>
              <a:t> Boss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1851660"/>
            <a:ext cx="116776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Boss rejects this "higher" spiritual dimension, as well as the dreamer's experience of being helped, and saved. </a:t>
            </a:r>
          </a:p>
          <a:p>
            <a:r>
              <a:rPr lang="en-US" sz="3200" dirty="0"/>
              <a:t>Boss's says:. . . the possibility of being a masculine, mature, selfless helpful fellow-man dawns upon him while dreaming. The reason why the good dream-man is unknown might lie in the fact that this most mature way of being a human being is still very unfamiliar to the dreamer. . . . this possibility for bearing himself in the world could only appear as a stranger.</a:t>
            </a:r>
          </a:p>
        </p:txBody>
      </p:sp>
    </p:spTree>
    <p:extLst>
      <p:ext uri="{BB962C8B-B14F-4D97-AF65-F5344CB8AC3E}">
        <p14:creationId xmlns:p14="http://schemas.microsoft.com/office/powerpoint/2010/main" val="278664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Medard</a:t>
            </a:r>
            <a:r>
              <a:rPr lang="en-US" dirty="0"/>
              <a:t> Boss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" y="1690688"/>
            <a:ext cx="116776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Boss: dream interpretations are free floating. They have no phenomenological ground. </a:t>
            </a:r>
          </a:p>
          <a:p>
            <a:r>
              <a:rPr lang="en-US" sz="3200" dirty="0"/>
              <a:t>Equally good alternatives could be multiplied. </a:t>
            </a:r>
          </a:p>
          <a:p>
            <a:r>
              <a:rPr lang="en-US" sz="3200" dirty="0"/>
              <a:t>The patient's supposed "passive" bearing. (the patient is passive in surgery.) </a:t>
            </a:r>
          </a:p>
          <a:p>
            <a:r>
              <a:rPr lang="en-US" sz="3200" dirty="0"/>
              <a:t>But surgery can also be said to be painful, bloody, unusual, expensive, dangerous, usually done by men, and constituting an emergency. </a:t>
            </a:r>
          </a:p>
          <a:p>
            <a:r>
              <a:rPr lang="en-US" sz="3200" dirty="0"/>
              <a:t>The grafting of the flesh is a magical solution, perhaps, or a bloody one, or a guilt-provoking one. Any of these things might be said.</a:t>
            </a:r>
          </a:p>
        </p:txBody>
      </p:sp>
    </p:spTree>
    <p:extLst>
      <p:ext uri="{BB962C8B-B14F-4D97-AF65-F5344CB8AC3E}">
        <p14:creationId xmlns:p14="http://schemas.microsoft.com/office/powerpoint/2010/main" val="162552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5612270" cy="4351338"/>
          </a:xfrm>
        </p:spPr>
        <p:txBody>
          <a:bodyPr/>
          <a:lstStyle/>
          <a:p>
            <a:r>
              <a:rPr lang="en-US" dirty="0"/>
              <a:t>Philosophical Study of experience and consciousness</a:t>
            </a:r>
          </a:p>
          <a:p>
            <a:endParaRPr lang="en-US" dirty="0"/>
          </a:p>
          <a:p>
            <a:r>
              <a:rPr lang="en-US" dirty="0"/>
              <a:t>Edmund Husserl – 1859-1938 </a:t>
            </a:r>
          </a:p>
          <a:p>
            <a:r>
              <a:rPr lang="en-AU" dirty="0"/>
              <a:t>Phenomenology can be roughly described as the sustained attempt to describe experiences and the "things themselves" without metaphysical and theoretical speculations. </a:t>
            </a:r>
          </a:p>
          <a:p>
            <a:endParaRPr lang="en-US" dirty="0"/>
          </a:p>
        </p:txBody>
      </p:sp>
      <p:pic>
        <p:nvPicPr>
          <p:cNvPr id="2052" name="Picture 4" descr="http://www.iep.utm.edu/wp-content/media/Husse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44" y="458152"/>
            <a:ext cx="4690745" cy="615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4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uotes.lifehack.org/media/quotes/quote-Edmund-Husserl-pure-phenomenology-claims-to-be-the-science-4157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6" y="160972"/>
            <a:ext cx="7703061" cy="630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eople.bu.edu/wwildman/WeirdWildWeb/media/galleries/philosophy/modern_late/Husser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264" y="160972"/>
            <a:ext cx="3764915" cy="62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4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239077"/>
            <a:ext cx="10576560" cy="647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7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“A unique and final definition of phenomenology is dangerous and perhaps even paradoxical as it lacks a thematic focus. In fact, it is not a doctrine, nor a philosophical school, but </a:t>
            </a:r>
            <a:r>
              <a:rPr lang="en-US" sz="3200" b="1" i="1" dirty="0">
                <a:solidFill>
                  <a:srgbClr val="FF0000"/>
                </a:solidFill>
              </a:rPr>
              <a:t>rather a style of thought, </a:t>
            </a:r>
            <a:r>
              <a:rPr lang="en-US" sz="3200" dirty="0"/>
              <a:t>a method, an open and ever-renewed experience having different results, and this may disorient anyone wishing to define the meaning of phenomenology”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“Natural objects must be experienced before any theorizing about them can occur.”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33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phenomenology attempts to create conditions for the </a:t>
            </a:r>
            <a:r>
              <a:rPr lang="en-US" sz="3200" dirty="0">
                <a:hlinkClick r:id="rId2" tooltip="Objectivity (philosophy)"/>
              </a:rPr>
              <a:t>objective</a:t>
            </a:r>
            <a:r>
              <a:rPr lang="en-US" sz="3200" dirty="0"/>
              <a:t> study of topics usually regarded as </a:t>
            </a:r>
            <a:r>
              <a:rPr lang="en-US" sz="3200" dirty="0">
                <a:hlinkClick r:id="rId3" tooltip="Subject (philosophy)"/>
              </a:rPr>
              <a:t>subjective</a:t>
            </a:r>
            <a:r>
              <a:rPr lang="en-US" sz="3200" dirty="0"/>
              <a:t>: consciousness and the content of conscious experiences such as </a:t>
            </a:r>
            <a:r>
              <a:rPr lang="en-US" sz="3200" dirty="0">
                <a:hlinkClick r:id="rId4" tooltip="Judgement"/>
              </a:rPr>
              <a:t>judgments</a:t>
            </a:r>
            <a:r>
              <a:rPr lang="en-US" sz="3200" dirty="0"/>
              <a:t>, </a:t>
            </a:r>
            <a:r>
              <a:rPr lang="en-US" sz="3200" dirty="0">
                <a:hlinkClick r:id="rId5" tooltip="Perceptions"/>
              </a:rPr>
              <a:t>perceptions</a:t>
            </a:r>
            <a:r>
              <a:rPr lang="en-US" sz="3200" dirty="0"/>
              <a:t>, and </a:t>
            </a:r>
            <a:r>
              <a:rPr lang="en-US" sz="3200" dirty="0">
                <a:hlinkClick r:id="rId6" tooltip="Emotions"/>
              </a:rPr>
              <a:t>emotions</a:t>
            </a:r>
            <a:r>
              <a:rPr lang="en-US" sz="3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5640" y="3987819"/>
            <a:ext cx="3604260" cy="2595067"/>
          </a:xfrm>
          <a:prstGeom prst="rect">
            <a:avLst/>
          </a:prstGeom>
        </p:spPr>
      </p:pic>
      <p:pic>
        <p:nvPicPr>
          <p:cNvPr id="3074" name="Picture 2" descr="http://www.azquotes.com/picture-quotes/quote-to-begin-with-we-put-the-proposition-pure-phenomenology-is-the-science-of-pure-consciousness-edmund-husserl-13-97-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" y="3877786"/>
            <a:ext cx="57435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59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9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2.hubspot.net/hub/55403/file-2351129636-jpg/imageis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5" y="0"/>
            <a:ext cx="10915649" cy="675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51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ublic-media.interaction-design.org/images/ux-daily/566c1e3e317d7.jpg"/>
          <p:cNvSpPr>
            <a:spLocks noChangeAspect="1" noChangeArrowheads="1"/>
          </p:cNvSpPr>
          <p:nvPr/>
        </p:nvSpPr>
        <p:spPr bwMode="auto">
          <a:xfrm>
            <a:off x="155575" y="-914400"/>
            <a:ext cx="57435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276817"/>
            <a:ext cx="11848490" cy="55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3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856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945" y="0"/>
            <a:ext cx="5393055" cy="67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6655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1341</TotalTime>
  <Words>764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Corbel</vt:lpstr>
      <vt:lpstr>Depth</vt:lpstr>
      <vt:lpstr>Phenomenology </vt:lpstr>
      <vt:lpstr>Phenomenology </vt:lpstr>
      <vt:lpstr>PowerPoint Presentation</vt:lpstr>
      <vt:lpstr>PowerPoint Presentation</vt:lpstr>
      <vt:lpstr>Phenomenology </vt:lpstr>
      <vt:lpstr>Phenomenology </vt:lpstr>
      <vt:lpstr>PowerPoint Presentation</vt:lpstr>
      <vt:lpstr>PowerPoint Presentation</vt:lpstr>
      <vt:lpstr>PowerPoint Presentation</vt:lpstr>
      <vt:lpstr>Phenomenology and Dreams</vt:lpstr>
      <vt:lpstr>Medard Boss </vt:lpstr>
      <vt:lpstr>Phenomenology of dreams</vt:lpstr>
      <vt:lpstr>PowerPoint Presentation</vt:lpstr>
      <vt:lpstr>Medard Boss</vt:lpstr>
      <vt:lpstr>Medard Boss</vt:lpstr>
      <vt:lpstr>Medard Boss</vt:lpstr>
      <vt:lpstr>Medard Boss</vt:lpstr>
      <vt:lpstr>Medard Boss</vt:lpstr>
      <vt:lpstr>Medard Boss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Phenomenology</dc:title>
  <dc:creator>Alexander Randall</dc:creator>
  <cp:lastModifiedBy>Alexander Randall</cp:lastModifiedBy>
  <cp:revision>12</cp:revision>
  <dcterms:created xsi:type="dcterms:W3CDTF">2016-03-10T21:01:16Z</dcterms:created>
  <dcterms:modified xsi:type="dcterms:W3CDTF">2024-02-22T04:05:38Z</dcterms:modified>
</cp:coreProperties>
</file>