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5" r:id="rId3"/>
    <p:sldId id="276" r:id="rId4"/>
    <p:sldId id="257" r:id="rId5"/>
    <p:sldId id="259" r:id="rId6"/>
    <p:sldId id="263" r:id="rId7"/>
    <p:sldId id="262" r:id="rId8"/>
    <p:sldId id="261" r:id="rId9"/>
    <p:sldId id="260" r:id="rId10"/>
    <p:sldId id="264" r:id="rId11"/>
    <p:sldId id="265" r:id="rId12"/>
    <p:sldId id="266" r:id="rId13"/>
    <p:sldId id="267" r:id="rId14"/>
    <p:sldId id="270" r:id="rId15"/>
    <p:sldId id="268" r:id="rId16"/>
    <p:sldId id="269" r:id="rId17"/>
    <p:sldId id="271"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4" autoAdjust="0"/>
    <p:restoredTop sz="94660"/>
  </p:normalViewPr>
  <p:slideViewPr>
    <p:cSldViewPr snapToGrid="0">
      <p:cViewPr varScale="1">
        <p:scale>
          <a:sx n="80" d="100"/>
          <a:sy n="80" d="100"/>
        </p:scale>
        <p:origin x="65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68E159-5CD5-47C3-8CFA-92ABED035FAB}"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74A0B-5639-448A-ADA0-17CEB641F908}" type="slidenum">
              <a:rPr lang="en-US" smtClean="0"/>
              <a:t>‹#›</a:t>
            </a:fld>
            <a:endParaRPr lang="en-US"/>
          </a:p>
        </p:txBody>
      </p:sp>
    </p:spTree>
    <p:extLst>
      <p:ext uri="{BB962C8B-B14F-4D97-AF65-F5344CB8AC3E}">
        <p14:creationId xmlns:p14="http://schemas.microsoft.com/office/powerpoint/2010/main" val="4140795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68E159-5CD5-47C3-8CFA-92ABED035FAB}"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74A0B-5639-448A-ADA0-17CEB641F908}" type="slidenum">
              <a:rPr lang="en-US" smtClean="0"/>
              <a:t>‹#›</a:t>
            </a:fld>
            <a:endParaRPr lang="en-US"/>
          </a:p>
        </p:txBody>
      </p:sp>
    </p:spTree>
    <p:extLst>
      <p:ext uri="{BB962C8B-B14F-4D97-AF65-F5344CB8AC3E}">
        <p14:creationId xmlns:p14="http://schemas.microsoft.com/office/powerpoint/2010/main" val="1481908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68E159-5CD5-47C3-8CFA-92ABED035FAB}"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74A0B-5639-448A-ADA0-17CEB641F908}" type="slidenum">
              <a:rPr lang="en-US" smtClean="0"/>
              <a:t>‹#›</a:t>
            </a:fld>
            <a:endParaRPr lang="en-US"/>
          </a:p>
        </p:txBody>
      </p:sp>
    </p:spTree>
    <p:extLst>
      <p:ext uri="{BB962C8B-B14F-4D97-AF65-F5344CB8AC3E}">
        <p14:creationId xmlns:p14="http://schemas.microsoft.com/office/powerpoint/2010/main" val="224255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68E159-5CD5-47C3-8CFA-92ABED035FAB}"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74A0B-5639-448A-ADA0-17CEB641F908}" type="slidenum">
              <a:rPr lang="en-US" smtClean="0"/>
              <a:t>‹#›</a:t>
            </a:fld>
            <a:endParaRPr lang="en-US"/>
          </a:p>
        </p:txBody>
      </p:sp>
    </p:spTree>
    <p:extLst>
      <p:ext uri="{BB962C8B-B14F-4D97-AF65-F5344CB8AC3E}">
        <p14:creationId xmlns:p14="http://schemas.microsoft.com/office/powerpoint/2010/main" val="3800992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68E159-5CD5-47C3-8CFA-92ABED035FAB}" type="datetimeFigureOut">
              <a:rPr lang="en-US" smtClean="0"/>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74A0B-5639-448A-ADA0-17CEB641F908}" type="slidenum">
              <a:rPr lang="en-US" smtClean="0"/>
              <a:t>‹#›</a:t>
            </a:fld>
            <a:endParaRPr lang="en-US"/>
          </a:p>
        </p:txBody>
      </p:sp>
    </p:spTree>
    <p:extLst>
      <p:ext uri="{BB962C8B-B14F-4D97-AF65-F5344CB8AC3E}">
        <p14:creationId xmlns:p14="http://schemas.microsoft.com/office/powerpoint/2010/main" val="325864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68E159-5CD5-47C3-8CFA-92ABED035FAB}" type="datetimeFigureOut">
              <a:rPr lang="en-US" smtClean="0"/>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74A0B-5639-448A-ADA0-17CEB641F908}" type="slidenum">
              <a:rPr lang="en-US" smtClean="0"/>
              <a:t>‹#›</a:t>
            </a:fld>
            <a:endParaRPr lang="en-US"/>
          </a:p>
        </p:txBody>
      </p:sp>
    </p:spTree>
    <p:extLst>
      <p:ext uri="{BB962C8B-B14F-4D97-AF65-F5344CB8AC3E}">
        <p14:creationId xmlns:p14="http://schemas.microsoft.com/office/powerpoint/2010/main" val="2814530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68E159-5CD5-47C3-8CFA-92ABED035FAB}" type="datetimeFigureOut">
              <a:rPr lang="en-US" smtClean="0"/>
              <a:t>4/13/2024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E74A0B-5639-448A-ADA0-17CEB641F908}" type="slidenum">
              <a:rPr lang="en-US" smtClean="0"/>
              <a:t>‹#›</a:t>
            </a:fld>
            <a:endParaRPr lang="en-US"/>
          </a:p>
        </p:txBody>
      </p:sp>
    </p:spTree>
    <p:extLst>
      <p:ext uri="{BB962C8B-B14F-4D97-AF65-F5344CB8AC3E}">
        <p14:creationId xmlns:p14="http://schemas.microsoft.com/office/powerpoint/2010/main" val="1102600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68E159-5CD5-47C3-8CFA-92ABED035FAB}" type="datetimeFigureOut">
              <a:rPr lang="en-US" smtClean="0"/>
              <a:t>4/13/2024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E74A0B-5639-448A-ADA0-17CEB641F908}" type="slidenum">
              <a:rPr lang="en-US" smtClean="0"/>
              <a:t>‹#›</a:t>
            </a:fld>
            <a:endParaRPr lang="en-US"/>
          </a:p>
        </p:txBody>
      </p:sp>
    </p:spTree>
    <p:extLst>
      <p:ext uri="{BB962C8B-B14F-4D97-AF65-F5344CB8AC3E}">
        <p14:creationId xmlns:p14="http://schemas.microsoft.com/office/powerpoint/2010/main" val="2975580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8E159-5CD5-47C3-8CFA-92ABED035FAB}" type="datetimeFigureOut">
              <a:rPr lang="en-US" smtClean="0"/>
              <a:t>4/13/2024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E74A0B-5639-448A-ADA0-17CEB641F908}" type="slidenum">
              <a:rPr lang="en-US" smtClean="0"/>
              <a:t>‹#›</a:t>
            </a:fld>
            <a:endParaRPr lang="en-US"/>
          </a:p>
        </p:txBody>
      </p:sp>
    </p:spTree>
    <p:extLst>
      <p:ext uri="{BB962C8B-B14F-4D97-AF65-F5344CB8AC3E}">
        <p14:creationId xmlns:p14="http://schemas.microsoft.com/office/powerpoint/2010/main" val="194210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68E159-5CD5-47C3-8CFA-92ABED035FAB}" type="datetimeFigureOut">
              <a:rPr lang="en-US" smtClean="0"/>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74A0B-5639-448A-ADA0-17CEB641F908}" type="slidenum">
              <a:rPr lang="en-US" smtClean="0"/>
              <a:t>‹#›</a:t>
            </a:fld>
            <a:endParaRPr lang="en-US"/>
          </a:p>
        </p:txBody>
      </p:sp>
    </p:spTree>
    <p:extLst>
      <p:ext uri="{BB962C8B-B14F-4D97-AF65-F5344CB8AC3E}">
        <p14:creationId xmlns:p14="http://schemas.microsoft.com/office/powerpoint/2010/main" val="2137035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68E159-5CD5-47C3-8CFA-92ABED035FAB}" type="datetimeFigureOut">
              <a:rPr lang="en-US" smtClean="0"/>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74A0B-5639-448A-ADA0-17CEB641F908}" type="slidenum">
              <a:rPr lang="en-US" smtClean="0"/>
              <a:t>‹#›</a:t>
            </a:fld>
            <a:endParaRPr lang="en-US"/>
          </a:p>
        </p:txBody>
      </p:sp>
    </p:spTree>
    <p:extLst>
      <p:ext uri="{BB962C8B-B14F-4D97-AF65-F5344CB8AC3E}">
        <p14:creationId xmlns:p14="http://schemas.microsoft.com/office/powerpoint/2010/main" val="427603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8E159-5CD5-47C3-8CFA-92ABED035FAB}" type="datetimeFigureOut">
              <a:rPr lang="en-US" smtClean="0"/>
              <a:t>4/13/2024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74A0B-5639-448A-ADA0-17CEB641F908}" type="slidenum">
              <a:rPr lang="en-US" smtClean="0"/>
              <a:t>‹#›</a:t>
            </a:fld>
            <a:endParaRPr lang="en-US"/>
          </a:p>
        </p:txBody>
      </p:sp>
    </p:spTree>
    <p:extLst>
      <p:ext uri="{BB962C8B-B14F-4D97-AF65-F5344CB8AC3E}">
        <p14:creationId xmlns:p14="http://schemas.microsoft.com/office/powerpoint/2010/main" val="126202467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Dream Interview of </a:t>
            </a:r>
            <a:br>
              <a:rPr lang="en-US" dirty="0"/>
            </a:br>
            <a:r>
              <a:rPr lang="en-US" dirty="0"/>
              <a:t>Gayle Delaney </a:t>
            </a:r>
          </a:p>
        </p:txBody>
      </p:sp>
      <p:sp>
        <p:nvSpPr>
          <p:cNvPr id="3" name="Subtitle 2"/>
          <p:cNvSpPr>
            <a:spLocks noGrp="1"/>
          </p:cNvSpPr>
          <p:nvPr>
            <p:ph type="subTitle" idx="1"/>
          </p:nvPr>
        </p:nvSpPr>
        <p:spPr/>
        <p:txBody>
          <a:bodyPr/>
          <a:lstStyle/>
          <a:p>
            <a:r>
              <a:rPr lang="en-US" dirty="0"/>
              <a:t>Dr. Alexander Randall 5</a:t>
            </a:r>
            <a:r>
              <a:rPr lang="en-US" baseline="30000" dirty="0"/>
              <a:t>th</a:t>
            </a:r>
            <a:r>
              <a:rPr lang="en-US" dirty="0"/>
              <a:t> </a:t>
            </a:r>
          </a:p>
        </p:txBody>
      </p:sp>
    </p:spTree>
    <p:extLst>
      <p:ext uri="{BB962C8B-B14F-4D97-AF65-F5344CB8AC3E}">
        <p14:creationId xmlns:p14="http://schemas.microsoft.com/office/powerpoint/2010/main" val="2972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a:t>
            </a:r>
          </a:p>
        </p:txBody>
      </p:sp>
      <p:sp>
        <p:nvSpPr>
          <p:cNvPr id="3" name="Content Placeholder 2"/>
          <p:cNvSpPr>
            <a:spLocks noGrp="1"/>
          </p:cNvSpPr>
          <p:nvPr>
            <p:ph idx="1"/>
          </p:nvPr>
        </p:nvSpPr>
        <p:spPr/>
        <p:txBody>
          <a:bodyPr/>
          <a:lstStyle/>
          <a:p>
            <a:pPr marL="0" indent="0">
              <a:buNone/>
            </a:pPr>
            <a:r>
              <a:rPr lang="en-US" sz="4800" dirty="0"/>
              <a:t>The goal of the method is to assist the dreamer in getting the point, </a:t>
            </a:r>
            <a:r>
              <a:rPr lang="en-US" sz="4800" b="1" i="1" dirty="0"/>
              <a:t>the </a:t>
            </a:r>
            <a:r>
              <a:rPr lang="en-US" sz="4800" b="1" i="1" dirty="0" err="1"/>
              <a:t>punchline</a:t>
            </a:r>
            <a:r>
              <a:rPr lang="en-US" sz="4800" b="1" i="1" dirty="0"/>
              <a:t> of the dream</a:t>
            </a:r>
            <a:r>
              <a:rPr lang="en-US" sz="4800" dirty="0"/>
              <a:t>, with as few interpretations or explanations from the interviewer as possible.</a:t>
            </a:r>
          </a:p>
          <a:p>
            <a:r>
              <a:rPr lang="en-US" dirty="0"/>
              <a:t> </a:t>
            </a:r>
          </a:p>
          <a:p>
            <a:endParaRPr lang="en-US" dirty="0"/>
          </a:p>
        </p:txBody>
      </p:sp>
    </p:spTree>
    <p:extLst>
      <p:ext uri="{BB962C8B-B14F-4D97-AF65-F5344CB8AC3E}">
        <p14:creationId xmlns:p14="http://schemas.microsoft.com/office/powerpoint/2010/main" val="92691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Curious </a:t>
            </a:r>
          </a:p>
        </p:txBody>
      </p:sp>
      <p:sp>
        <p:nvSpPr>
          <p:cNvPr id="3" name="Content Placeholder 2"/>
          <p:cNvSpPr>
            <a:spLocks noGrp="1"/>
          </p:cNvSpPr>
          <p:nvPr>
            <p:ph idx="1"/>
          </p:nvPr>
        </p:nvSpPr>
        <p:spPr>
          <a:xfrm>
            <a:off x="838200" y="1825624"/>
            <a:ext cx="10515600" cy="2567471"/>
          </a:xfrm>
        </p:spPr>
        <p:txBody>
          <a:bodyPr>
            <a:normAutofit fontScale="85000" lnSpcReduction="20000"/>
          </a:bodyPr>
          <a:lstStyle/>
          <a:p>
            <a:pPr marL="0" indent="0">
              <a:buNone/>
            </a:pPr>
            <a:r>
              <a:rPr lang="en-US" sz="4800" dirty="0"/>
              <a:t>Interviewers are most effective when they wear a </a:t>
            </a:r>
            <a:r>
              <a:rPr lang="en-US" sz="4800" dirty="0">
                <a:solidFill>
                  <a:srgbClr val="FF0000"/>
                </a:solidFill>
              </a:rPr>
              <a:t>curious facial expression </a:t>
            </a:r>
            <a:r>
              <a:rPr lang="en-US" sz="4800" dirty="0"/>
              <a:t>and bend their efforts to devise a question that will draw out the dreamer’s thoughts.</a:t>
            </a:r>
          </a:p>
          <a:p>
            <a:r>
              <a:rPr lang="en-US" sz="4800" dirty="0"/>
              <a:t> </a:t>
            </a:r>
          </a:p>
          <a:p>
            <a:endParaRPr lang="en-US" dirty="0"/>
          </a:p>
        </p:txBody>
      </p:sp>
      <p:pic>
        <p:nvPicPr>
          <p:cNvPr id="4" name="Picture 3">
            <a:extLst>
              <a:ext uri="{FF2B5EF4-FFF2-40B4-BE49-F238E27FC236}">
                <a16:creationId xmlns:a16="http://schemas.microsoft.com/office/drawing/2014/main" id="{2FBDD7CD-2BF1-3C6D-4760-9139262E9538}"/>
              </a:ext>
            </a:extLst>
          </p:cNvPr>
          <p:cNvPicPr>
            <a:picLocks noChangeAspect="1"/>
          </p:cNvPicPr>
          <p:nvPr/>
        </p:nvPicPr>
        <p:blipFill>
          <a:blip r:embed="rId2"/>
          <a:stretch>
            <a:fillRect/>
          </a:stretch>
        </p:blipFill>
        <p:spPr>
          <a:xfrm>
            <a:off x="5304865" y="3349487"/>
            <a:ext cx="6714857" cy="3508513"/>
          </a:xfrm>
          <a:prstGeom prst="rect">
            <a:avLst/>
          </a:prstGeom>
        </p:spPr>
      </p:pic>
    </p:spTree>
    <p:extLst>
      <p:ext uri="{BB962C8B-B14F-4D97-AF65-F5344CB8AC3E}">
        <p14:creationId xmlns:p14="http://schemas.microsoft.com/office/powerpoint/2010/main" val="3972561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another Planet</a:t>
            </a:r>
          </a:p>
        </p:txBody>
      </p:sp>
      <p:sp>
        <p:nvSpPr>
          <p:cNvPr id="3" name="Content Placeholder 2"/>
          <p:cNvSpPr>
            <a:spLocks noGrp="1"/>
          </p:cNvSpPr>
          <p:nvPr>
            <p:ph idx="1"/>
          </p:nvPr>
        </p:nvSpPr>
        <p:spPr/>
        <p:txBody>
          <a:bodyPr>
            <a:noAutofit/>
          </a:bodyPr>
          <a:lstStyle/>
          <a:p>
            <a:pPr marL="0" indent="0">
              <a:buNone/>
            </a:pPr>
            <a:r>
              <a:rPr lang="en-US" sz="3200" dirty="0"/>
              <a:t>The interviewer asks the dreamer to pretend that the interviewer </a:t>
            </a:r>
            <a:r>
              <a:rPr lang="en-US" sz="3200" b="1" i="1" dirty="0">
                <a:solidFill>
                  <a:srgbClr val="FF0000"/>
                </a:solidFill>
              </a:rPr>
              <a:t>comes from another planet. </a:t>
            </a:r>
            <a:r>
              <a:rPr lang="en-US" sz="3200" dirty="0"/>
              <a:t>Assume the role of someone from another planet. </a:t>
            </a:r>
          </a:p>
          <a:p>
            <a:pPr marL="0" indent="0">
              <a:buNone/>
            </a:pPr>
            <a:r>
              <a:rPr lang="en-US" sz="3200" dirty="0"/>
              <a:t>The interviewer pretends to </a:t>
            </a:r>
            <a:r>
              <a:rPr lang="en-US" sz="3200" b="1" i="1" dirty="0"/>
              <a:t>have little or no understanding or knowledge of objects, places and people</a:t>
            </a:r>
            <a:r>
              <a:rPr lang="en-US" sz="3200" dirty="0"/>
              <a:t> found on planet Earth.  This allows the interviewer to get at the most pertinent information quickly with a minimum of defensiveness on the part of the dreamer and with minimal intrusion and distortion on the part of the interpreter.</a:t>
            </a:r>
          </a:p>
        </p:txBody>
      </p:sp>
    </p:spTree>
    <p:extLst>
      <p:ext uri="{BB962C8B-B14F-4D97-AF65-F5344CB8AC3E}">
        <p14:creationId xmlns:p14="http://schemas.microsoft.com/office/powerpoint/2010/main" val="3248167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Method: </a:t>
            </a:r>
          </a:p>
        </p:txBody>
      </p:sp>
      <p:sp>
        <p:nvSpPr>
          <p:cNvPr id="3" name="Content Placeholder 2"/>
          <p:cNvSpPr>
            <a:spLocks noGrp="1"/>
          </p:cNvSpPr>
          <p:nvPr>
            <p:ph idx="1"/>
          </p:nvPr>
        </p:nvSpPr>
        <p:spPr/>
        <p:txBody>
          <a:bodyPr>
            <a:normAutofit lnSpcReduction="10000"/>
          </a:bodyPr>
          <a:lstStyle/>
          <a:p>
            <a:pPr marL="0" indent="0">
              <a:buNone/>
            </a:pPr>
            <a:r>
              <a:rPr lang="en-US" sz="4400" dirty="0"/>
              <a:t>Tell the dream story in the first-person present tense and with the feelings.  Reenter the dream.</a:t>
            </a:r>
          </a:p>
          <a:p>
            <a:pPr marL="0" indent="0">
              <a:buNone/>
            </a:pPr>
            <a:endParaRPr lang="en-US" sz="4400" dirty="0"/>
          </a:p>
          <a:p>
            <a:pPr marL="0" indent="0">
              <a:buNone/>
            </a:pPr>
            <a:r>
              <a:rPr lang="en-US" sz="4400" dirty="0"/>
              <a:t>Overview the feelings, ask the major moods and feelings of the dream, doesn’t remind you of anything in daytime life.</a:t>
            </a:r>
          </a:p>
          <a:p>
            <a:endParaRPr lang="en-US" dirty="0"/>
          </a:p>
        </p:txBody>
      </p:sp>
    </p:spTree>
    <p:extLst>
      <p:ext uri="{BB962C8B-B14F-4D97-AF65-F5344CB8AC3E}">
        <p14:creationId xmlns:p14="http://schemas.microsoft.com/office/powerpoint/2010/main" val="2171004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5" y="771525"/>
            <a:ext cx="10658475" cy="5600700"/>
          </a:xfrm>
        </p:spPr>
        <p:txBody>
          <a:bodyPr>
            <a:normAutofit lnSpcReduction="10000"/>
          </a:bodyPr>
          <a:lstStyle/>
          <a:p>
            <a:r>
              <a:rPr lang="en-US" sz="3600" dirty="0"/>
              <a:t>Elicit adequate definitions and descriptions, seek clarity</a:t>
            </a:r>
          </a:p>
          <a:p>
            <a:pPr marL="457200" lvl="1" indent="0">
              <a:spcBef>
                <a:spcPts val="1200"/>
              </a:spcBef>
              <a:buNone/>
            </a:pPr>
            <a:r>
              <a:rPr lang="en-US" sz="3200" dirty="0"/>
              <a:t>What is the </a:t>
            </a:r>
            <a:r>
              <a:rPr lang="en-US" sz="3200" dirty="0">
                <a:solidFill>
                  <a:srgbClr val="FF0000"/>
                </a:solidFill>
              </a:rPr>
              <a:t>setting, </a:t>
            </a:r>
            <a:r>
              <a:rPr lang="en-US" sz="3200" dirty="0"/>
              <a:t>describe each context.  Defined describe.  I’m from another planet what is…</a:t>
            </a:r>
          </a:p>
          <a:p>
            <a:pPr marL="457200" lvl="1" indent="0">
              <a:spcBef>
                <a:spcPts val="1200"/>
              </a:spcBef>
              <a:buNone/>
            </a:pPr>
            <a:r>
              <a:rPr lang="en-US" sz="3200" dirty="0"/>
              <a:t>Describe the feelings at various moments in the dream</a:t>
            </a:r>
          </a:p>
          <a:p>
            <a:pPr marL="457200" lvl="1" indent="0">
              <a:spcBef>
                <a:spcPts val="1200"/>
              </a:spcBef>
              <a:buNone/>
            </a:pPr>
            <a:r>
              <a:rPr lang="en-US" sz="3200" dirty="0"/>
              <a:t>Describe the people </a:t>
            </a:r>
            <a:r>
              <a:rPr lang="en-US" sz="3200" dirty="0">
                <a:solidFill>
                  <a:srgbClr val="FF0000"/>
                </a:solidFill>
              </a:rPr>
              <a:t>as if I had never heard of that person before</a:t>
            </a:r>
            <a:r>
              <a:rPr lang="en-US" sz="3200" dirty="0"/>
              <a:t>.  Elicit a fresh description in the context of the current dream</a:t>
            </a:r>
          </a:p>
          <a:p>
            <a:pPr marL="457200" lvl="1" indent="0">
              <a:spcBef>
                <a:spcPts val="1200"/>
              </a:spcBef>
              <a:buNone/>
            </a:pPr>
            <a:r>
              <a:rPr lang="en-US" sz="3200" dirty="0"/>
              <a:t>Describe every object as if I’d never seen one before.  </a:t>
            </a:r>
          </a:p>
          <a:p>
            <a:pPr marL="457200" lvl="1" indent="0">
              <a:spcBef>
                <a:spcPts val="1200"/>
              </a:spcBef>
              <a:buNone/>
            </a:pPr>
            <a:r>
              <a:rPr lang="en-US" sz="3200" dirty="0"/>
              <a:t>Describe the action and plot, ask about the major action of the dream.  </a:t>
            </a:r>
          </a:p>
        </p:txBody>
      </p:sp>
    </p:spTree>
    <p:extLst>
      <p:ext uri="{BB962C8B-B14F-4D97-AF65-F5344CB8AC3E}">
        <p14:creationId xmlns:p14="http://schemas.microsoft.com/office/powerpoint/2010/main" val="285100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525" y="628650"/>
            <a:ext cx="10582275" cy="5548313"/>
          </a:xfrm>
        </p:spPr>
        <p:txBody>
          <a:bodyPr>
            <a:normAutofit/>
          </a:bodyPr>
          <a:lstStyle/>
          <a:p>
            <a:pPr marL="0" indent="0">
              <a:buNone/>
            </a:pPr>
            <a:r>
              <a:rPr lang="en-US" sz="3600" dirty="0"/>
              <a:t>Condense and recapitulate the dream, repeated verbatim or condensed or distilled mirroring the dreamer’s response using the dreamer’s words</a:t>
            </a:r>
          </a:p>
          <a:p>
            <a:pPr marL="0" indent="0">
              <a:buNone/>
            </a:pPr>
            <a:endParaRPr lang="en-US" sz="3600" dirty="0"/>
          </a:p>
          <a:p>
            <a:pPr marL="0" indent="0">
              <a:buNone/>
            </a:pPr>
            <a:r>
              <a:rPr lang="en-US" sz="3600" dirty="0"/>
              <a:t>Create a bridge to waking life </a:t>
            </a:r>
          </a:p>
          <a:p>
            <a:pPr marL="0" indent="0">
              <a:buNone/>
            </a:pPr>
            <a:r>
              <a:rPr lang="en-US" sz="3600" i="1" dirty="0"/>
              <a:t>“does this remind you of anything or anyone your life”,</a:t>
            </a:r>
            <a:r>
              <a:rPr lang="en-US" sz="3600" dirty="0"/>
              <a:t> or </a:t>
            </a:r>
            <a:r>
              <a:rPr lang="en-US" sz="3600" i="1" dirty="0"/>
              <a:t>“have you ever felt this way</a:t>
            </a:r>
            <a:r>
              <a:rPr lang="en-US" sz="3600" dirty="0"/>
              <a:t>”, </a:t>
            </a:r>
          </a:p>
          <a:p>
            <a:pPr marL="0" indent="0">
              <a:buNone/>
            </a:pPr>
            <a:r>
              <a:rPr lang="en-US" sz="3600" dirty="0"/>
              <a:t>Or “</a:t>
            </a:r>
            <a:r>
              <a:rPr lang="en-US" sz="3600" i="1" dirty="0"/>
              <a:t>what is this like in your life</a:t>
            </a:r>
            <a:r>
              <a:rPr lang="en-US" sz="3600" dirty="0"/>
              <a:t>.”  </a:t>
            </a:r>
          </a:p>
          <a:p>
            <a:pPr marL="0" indent="0">
              <a:buNone/>
            </a:pPr>
            <a:r>
              <a:rPr lang="en-US" sz="3600" b="1" dirty="0">
                <a:solidFill>
                  <a:srgbClr val="FF0000"/>
                </a:solidFill>
              </a:rPr>
              <a:t>Avoid interpretations, avoid symbolic substitution.</a:t>
            </a:r>
          </a:p>
          <a:p>
            <a:endParaRPr lang="en-US" sz="3600" dirty="0"/>
          </a:p>
        </p:txBody>
      </p:sp>
    </p:spTree>
    <p:extLst>
      <p:ext uri="{BB962C8B-B14F-4D97-AF65-F5344CB8AC3E}">
        <p14:creationId xmlns:p14="http://schemas.microsoft.com/office/powerpoint/2010/main" val="3681567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0" y="857250"/>
            <a:ext cx="10629900" cy="5591175"/>
          </a:xfrm>
        </p:spPr>
        <p:txBody>
          <a:bodyPr>
            <a:normAutofit fontScale="92500" lnSpcReduction="10000"/>
          </a:bodyPr>
          <a:lstStyle/>
          <a:p>
            <a:pPr marL="0" indent="0">
              <a:buNone/>
            </a:pPr>
            <a:r>
              <a:rPr lang="en-US" sz="4000" dirty="0"/>
              <a:t>Create a summary.  All the images have been explored, ask the dreamer to retell the dream.</a:t>
            </a:r>
          </a:p>
          <a:p>
            <a:pPr marL="0" indent="0">
              <a:buNone/>
            </a:pPr>
            <a:endParaRPr lang="en-US" sz="4000" dirty="0"/>
          </a:p>
          <a:p>
            <a:pPr marL="0" indent="0">
              <a:buNone/>
            </a:pPr>
            <a:r>
              <a:rPr lang="en-US" sz="4000" dirty="0"/>
              <a:t>Dreamer and interviewer discuss which images in the dream lend themselves to fruitful reflection.  </a:t>
            </a:r>
          </a:p>
          <a:p>
            <a:pPr marL="0" indent="0">
              <a:buNone/>
            </a:pPr>
            <a:endParaRPr lang="en-US" sz="4000" dirty="0"/>
          </a:p>
          <a:p>
            <a:pPr marL="0" indent="0">
              <a:buNone/>
            </a:pPr>
            <a:r>
              <a:rPr lang="en-US" sz="4000" dirty="0"/>
              <a:t>The dreamer is almost always has to reread the dream and any interpretive notes two or three times during the week</a:t>
            </a:r>
          </a:p>
          <a:p>
            <a:r>
              <a:rPr lang="en-US" sz="3600" dirty="0"/>
              <a:t> </a:t>
            </a:r>
          </a:p>
        </p:txBody>
      </p:sp>
    </p:spTree>
    <p:extLst>
      <p:ext uri="{BB962C8B-B14F-4D97-AF65-F5344CB8AC3E}">
        <p14:creationId xmlns:p14="http://schemas.microsoft.com/office/powerpoint/2010/main" val="3590119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39493"/>
            <a:ext cx="12192000" cy="5878532"/>
          </a:xfrm>
          <a:prstGeom prst="rect">
            <a:avLst/>
          </a:prstGeom>
        </p:spPr>
        <p:txBody>
          <a:bodyPr wrap="square">
            <a:spAutoFit/>
          </a:bodyPr>
          <a:lstStyle/>
          <a:p>
            <a:r>
              <a:rPr lang="en-US" sz="2800" dirty="0"/>
              <a:t>1)     What are the feelings you are most aware of in the dream?  Do they remind you of anything in your current life?</a:t>
            </a:r>
          </a:p>
          <a:p>
            <a:r>
              <a:rPr lang="en-US" sz="2800" dirty="0"/>
              <a:t>2)     Describe the opening settings of the dream, place, mood, feelings</a:t>
            </a:r>
          </a:p>
          <a:p>
            <a:r>
              <a:rPr lang="en-US" sz="2800" dirty="0"/>
              <a:t>3)     What does XXX remind you of anything?</a:t>
            </a:r>
          </a:p>
          <a:p>
            <a:r>
              <a:rPr lang="en-US" sz="2800" dirty="0"/>
              <a:t>4)     Who is X, for each person in the dream.  Describe them.  </a:t>
            </a:r>
            <a:r>
              <a:rPr lang="en-US" sz="2800" dirty="0">
                <a:solidFill>
                  <a:srgbClr val="FF0000"/>
                </a:solidFill>
              </a:rPr>
              <a:t>Do not ask what does X mean</a:t>
            </a:r>
          </a:p>
          <a:p>
            <a:r>
              <a:rPr lang="en-US" sz="2800" dirty="0"/>
              <a:t>5)     What is X like in waking life</a:t>
            </a:r>
          </a:p>
          <a:p>
            <a:r>
              <a:rPr lang="en-US" sz="2800" dirty="0"/>
              <a:t>6)     What is X like in your dream?  What is X doing in your dream</a:t>
            </a:r>
          </a:p>
          <a:p>
            <a:r>
              <a:rPr lang="en-US" sz="2800" dirty="0"/>
              <a:t>7)     Does X remind you of anything in your life</a:t>
            </a:r>
          </a:p>
          <a:p>
            <a:r>
              <a:rPr lang="en-US" sz="2800" dirty="0"/>
              <a:t>8)     Does X whom you described as (recapitulate), remind you of anyone in your life or to some part of you which is like X</a:t>
            </a:r>
          </a:p>
          <a:p>
            <a:r>
              <a:rPr lang="en-US" sz="2800" dirty="0"/>
              <a:t>9)     When dreamer bridges from dream back to real life, ask how so</a:t>
            </a:r>
          </a:p>
          <a:p>
            <a:endParaRPr lang="en-US" sz="2000" dirty="0"/>
          </a:p>
          <a:p>
            <a:r>
              <a:rPr lang="en-US" sz="2000" dirty="0"/>
              <a:t> </a:t>
            </a:r>
          </a:p>
        </p:txBody>
      </p:sp>
      <p:sp>
        <p:nvSpPr>
          <p:cNvPr id="5" name="TextBox 4"/>
          <p:cNvSpPr txBox="1"/>
          <p:nvPr/>
        </p:nvSpPr>
        <p:spPr>
          <a:xfrm>
            <a:off x="246743" y="0"/>
            <a:ext cx="7518400" cy="923330"/>
          </a:xfrm>
          <a:prstGeom prst="rect">
            <a:avLst/>
          </a:prstGeom>
          <a:noFill/>
        </p:spPr>
        <p:txBody>
          <a:bodyPr wrap="square" rtlCol="0">
            <a:spAutoFit/>
          </a:bodyPr>
          <a:lstStyle/>
          <a:p>
            <a:r>
              <a:rPr lang="en-US" sz="5400" dirty="0"/>
              <a:t>Cue Card</a:t>
            </a:r>
          </a:p>
        </p:txBody>
      </p:sp>
    </p:spTree>
    <p:extLst>
      <p:ext uri="{BB962C8B-B14F-4D97-AF65-F5344CB8AC3E}">
        <p14:creationId xmlns:p14="http://schemas.microsoft.com/office/powerpoint/2010/main" val="2011451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48690"/>
            <a:ext cx="12192000" cy="6124754"/>
          </a:xfrm>
          <a:prstGeom prst="rect">
            <a:avLst/>
          </a:prstGeom>
        </p:spPr>
        <p:txBody>
          <a:bodyPr wrap="square">
            <a:spAutoFit/>
          </a:bodyPr>
          <a:lstStyle/>
          <a:p>
            <a:endParaRPr lang="en-US" sz="2800" dirty="0"/>
          </a:p>
          <a:p>
            <a:r>
              <a:rPr lang="en-US" sz="2800" dirty="0"/>
              <a:t>10)  What is Z for each object in the dream, do you like Y, do you own, eat, wear or enjoy Z?  Why or why not?  What kinds of people have Z?</a:t>
            </a:r>
          </a:p>
          <a:p>
            <a:r>
              <a:rPr lang="en-US" sz="2800" dirty="0"/>
              <a:t>11)  What is the Z in your dream like - how would you describe white to someone from another planet?  Do you think – Z’s are wonderful, silly, necessary, or creepy</a:t>
            </a:r>
          </a:p>
          <a:p>
            <a:pPr marL="342900" indent="-342900">
              <a:buAutoNum type="arabicParenR" startAt="12"/>
            </a:pPr>
            <a:r>
              <a:rPr lang="en-US" sz="2800" dirty="0"/>
              <a:t> does the Z in your dream which you describe as (recapitulate), remind you of anything in your life? </a:t>
            </a:r>
          </a:p>
          <a:p>
            <a:r>
              <a:rPr lang="en-US" sz="2800" dirty="0"/>
              <a:t>13)  How so?</a:t>
            </a:r>
          </a:p>
          <a:p>
            <a:r>
              <a:rPr lang="en-US" sz="2800" dirty="0"/>
              <a:t>14)  How do you feel at this moment in the dream</a:t>
            </a:r>
          </a:p>
          <a:p>
            <a:r>
              <a:rPr lang="en-US" sz="2800" dirty="0"/>
              <a:t>15)  Tell me more about this feeling</a:t>
            </a:r>
          </a:p>
          <a:p>
            <a:r>
              <a:rPr lang="en-US" sz="2800" dirty="0"/>
              <a:t>16)  Tell me about a time or the last time you felt this way</a:t>
            </a:r>
          </a:p>
          <a:p>
            <a:r>
              <a:rPr lang="en-US" sz="2800" dirty="0"/>
              <a:t>17)  Does this feeling (recapitulate the description) remind of anything in her current life</a:t>
            </a:r>
          </a:p>
          <a:p>
            <a:endParaRPr lang="en-US" sz="2800" dirty="0"/>
          </a:p>
        </p:txBody>
      </p:sp>
      <p:sp>
        <p:nvSpPr>
          <p:cNvPr id="3" name="Rectangle 2"/>
          <p:cNvSpPr/>
          <p:nvPr/>
        </p:nvSpPr>
        <p:spPr>
          <a:xfrm>
            <a:off x="108557" y="42501"/>
            <a:ext cx="2715936" cy="923330"/>
          </a:xfrm>
          <a:prstGeom prst="rect">
            <a:avLst/>
          </a:prstGeom>
        </p:spPr>
        <p:txBody>
          <a:bodyPr wrap="none">
            <a:spAutoFit/>
          </a:bodyPr>
          <a:lstStyle/>
          <a:p>
            <a:r>
              <a:rPr lang="en-US" sz="5400" dirty="0"/>
              <a:t>Cue Card</a:t>
            </a:r>
          </a:p>
        </p:txBody>
      </p:sp>
    </p:spTree>
    <p:extLst>
      <p:ext uri="{BB962C8B-B14F-4D97-AF65-F5344CB8AC3E}">
        <p14:creationId xmlns:p14="http://schemas.microsoft.com/office/powerpoint/2010/main" val="3919768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1800"/>
            <a:ext cx="12192000" cy="5016758"/>
          </a:xfrm>
          <a:prstGeom prst="rect">
            <a:avLst/>
          </a:prstGeom>
        </p:spPr>
        <p:txBody>
          <a:bodyPr wrap="square">
            <a:spAutoFit/>
          </a:bodyPr>
          <a:lstStyle/>
          <a:p>
            <a:r>
              <a:rPr lang="en-US" sz="3200" dirty="0"/>
              <a:t>18)  Describe the major action or events in the dream</a:t>
            </a:r>
          </a:p>
          <a:p>
            <a:r>
              <a:rPr lang="en-US" sz="3200" dirty="0"/>
              <a:t>19)  Recapitulate all the dreamer’s descriptions</a:t>
            </a:r>
          </a:p>
          <a:p>
            <a:r>
              <a:rPr lang="en-US" sz="3200" dirty="0"/>
              <a:t>20)  So in this part of the dream (this happened) which you describe as… Which remind you of… Then… Does all this remind you of anything?  Even when the metaphor is obvious to the interpreter, it is important to resist the temptation to provide the interpretation?</a:t>
            </a:r>
          </a:p>
          <a:p>
            <a:r>
              <a:rPr lang="en-US" sz="3200" dirty="0"/>
              <a:t>21)  Now how do you understand your dream?  Tell me the whole dream, adding the bridges and commenting on what you understand and what remains unclear.  Remember leave interpretations to the dreamer</a:t>
            </a:r>
          </a:p>
        </p:txBody>
      </p:sp>
    </p:spTree>
    <p:extLst>
      <p:ext uri="{BB962C8B-B14F-4D97-AF65-F5344CB8AC3E}">
        <p14:creationId xmlns:p14="http://schemas.microsoft.com/office/powerpoint/2010/main" val="2610530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Gayle Delaney – Princeton 1972 </a:t>
            </a:r>
          </a:p>
        </p:txBody>
      </p:sp>
      <p:pic>
        <p:nvPicPr>
          <p:cNvPr id="4" name="Content Placeholder 3"/>
          <p:cNvPicPr>
            <a:picLocks noGrp="1" noChangeAspect="1"/>
          </p:cNvPicPr>
          <p:nvPr>
            <p:ph idx="1"/>
          </p:nvPr>
        </p:nvPicPr>
        <p:blipFill>
          <a:blip r:embed="rId2"/>
          <a:stretch>
            <a:fillRect/>
          </a:stretch>
        </p:blipFill>
        <p:spPr>
          <a:xfrm>
            <a:off x="8839200" y="2625952"/>
            <a:ext cx="3135086" cy="4180115"/>
          </a:xfrm>
          <a:prstGeom prst="rect">
            <a:avLst/>
          </a:prstGeom>
        </p:spPr>
      </p:pic>
      <p:pic>
        <p:nvPicPr>
          <p:cNvPr id="5" name="Picture 4"/>
          <p:cNvPicPr>
            <a:picLocks noChangeAspect="1"/>
          </p:cNvPicPr>
          <p:nvPr/>
        </p:nvPicPr>
        <p:blipFill>
          <a:blip r:embed="rId3"/>
          <a:stretch>
            <a:fillRect/>
          </a:stretch>
        </p:blipFill>
        <p:spPr>
          <a:xfrm>
            <a:off x="0" y="1492477"/>
            <a:ext cx="2877456" cy="2675135"/>
          </a:xfrm>
          <a:prstGeom prst="rect">
            <a:avLst/>
          </a:prstGeom>
        </p:spPr>
      </p:pic>
      <p:pic>
        <p:nvPicPr>
          <p:cNvPr id="6" name="Picture 5"/>
          <p:cNvPicPr>
            <a:picLocks noChangeAspect="1"/>
          </p:cNvPicPr>
          <p:nvPr/>
        </p:nvPicPr>
        <p:blipFill>
          <a:blip r:embed="rId4"/>
          <a:stretch>
            <a:fillRect/>
          </a:stretch>
        </p:blipFill>
        <p:spPr>
          <a:xfrm>
            <a:off x="2915556" y="3016251"/>
            <a:ext cx="2788558" cy="3592950"/>
          </a:xfrm>
          <a:prstGeom prst="rect">
            <a:avLst/>
          </a:prstGeom>
        </p:spPr>
      </p:pic>
      <p:pic>
        <p:nvPicPr>
          <p:cNvPr id="7" name="Picture 6"/>
          <p:cNvPicPr>
            <a:picLocks noChangeAspect="1"/>
          </p:cNvPicPr>
          <p:nvPr/>
        </p:nvPicPr>
        <p:blipFill>
          <a:blip r:embed="rId5"/>
          <a:stretch>
            <a:fillRect/>
          </a:stretch>
        </p:blipFill>
        <p:spPr>
          <a:xfrm>
            <a:off x="5392056" y="1492478"/>
            <a:ext cx="3447144" cy="4441512"/>
          </a:xfrm>
          <a:prstGeom prst="rect">
            <a:avLst/>
          </a:prstGeom>
        </p:spPr>
      </p:pic>
      <p:sp>
        <p:nvSpPr>
          <p:cNvPr id="8" name="TextBox 7"/>
          <p:cNvSpPr txBox="1"/>
          <p:nvPr/>
        </p:nvSpPr>
        <p:spPr>
          <a:xfrm>
            <a:off x="5392056" y="6239869"/>
            <a:ext cx="3309257" cy="369332"/>
          </a:xfrm>
          <a:prstGeom prst="rect">
            <a:avLst/>
          </a:prstGeom>
          <a:noFill/>
        </p:spPr>
        <p:txBody>
          <a:bodyPr wrap="square" rtlCol="0">
            <a:spAutoFit/>
          </a:bodyPr>
          <a:lstStyle/>
          <a:p>
            <a:r>
              <a:rPr lang="en-US" dirty="0"/>
              <a:t>http://yoursleepinggenius.com/</a:t>
            </a:r>
          </a:p>
        </p:txBody>
      </p:sp>
    </p:spTree>
    <p:extLst>
      <p:ext uri="{BB962C8B-B14F-4D97-AF65-F5344CB8AC3E}">
        <p14:creationId xmlns:p14="http://schemas.microsoft.com/office/powerpoint/2010/main" val="2065624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004" y="1228397"/>
            <a:ext cx="11030858" cy="4401205"/>
          </a:xfrm>
          <a:prstGeom prst="rect">
            <a:avLst/>
          </a:prstGeom>
        </p:spPr>
        <p:txBody>
          <a:bodyPr wrap="square">
            <a:spAutoFit/>
          </a:bodyPr>
          <a:lstStyle/>
          <a:p>
            <a:r>
              <a:rPr lang="en-US" sz="4000" dirty="0"/>
              <a:t>1)     Reenter the dream</a:t>
            </a:r>
          </a:p>
          <a:p>
            <a:endParaRPr lang="en-US" sz="4000" dirty="0"/>
          </a:p>
          <a:p>
            <a:r>
              <a:rPr lang="en-US" sz="4000" dirty="0"/>
              <a:t>2)     Explore and appreciate the vivid essential reality of the images</a:t>
            </a:r>
          </a:p>
          <a:p>
            <a:endParaRPr lang="en-US" sz="4000" dirty="0"/>
          </a:p>
          <a:p>
            <a:r>
              <a:rPr lang="en-US" sz="4000" dirty="0"/>
              <a:t>3)     Bridge these experiences to one in waking life in useful meaningful manner </a:t>
            </a:r>
          </a:p>
        </p:txBody>
      </p:sp>
      <p:sp>
        <p:nvSpPr>
          <p:cNvPr id="3" name="TextBox 2"/>
          <p:cNvSpPr txBox="1"/>
          <p:nvPr/>
        </p:nvSpPr>
        <p:spPr>
          <a:xfrm>
            <a:off x="653143" y="174171"/>
            <a:ext cx="5544457" cy="769441"/>
          </a:xfrm>
          <a:prstGeom prst="rect">
            <a:avLst/>
          </a:prstGeom>
          <a:noFill/>
        </p:spPr>
        <p:txBody>
          <a:bodyPr wrap="square" rtlCol="0">
            <a:spAutoFit/>
          </a:bodyPr>
          <a:lstStyle/>
          <a:p>
            <a:r>
              <a:rPr lang="en-US" sz="4400" dirty="0"/>
              <a:t>Core Concept</a:t>
            </a:r>
            <a:endParaRPr lang="en-US" dirty="0"/>
          </a:p>
        </p:txBody>
      </p:sp>
    </p:spTree>
    <p:extLst>
      <p:ext uri="{BB962C8B-B14F-4D97-AF65-F5344CB8AC3E}">
        <p14:creationId xmlns:p14="http://schemas.microsoft.com/office/powerpoint/2010/main" val="3407120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6615" y="120479"/>
            <a:ext cx="6747671" cy="6747671"/>
          </a:xfrm>
          <a:prstGeom prst="rect">
            <a:avLst/>
          </a:prstGeom>
        </p:spPr>
      </p:pic>
      <p:pic>
        <p:nvPicPr>
          <p:cNvPr id="5" name="Picture 4"/>
          <p:cNvPicPr>
            <a:picLocks noChangeAspect="1"/>
          </p:cNvPicPr>
          <p:nvPr/>
        </p:nvPicPr>
        <p:blipFill>
          <a:blip r:embed="rId3"/>
          <a:stretch>
            <a:fillRect/>
          </a:stretch>
        </p:blipFill>
        <p:spPr>
          <a:xfrm>
            <a:off x="7595961" y="120479"/>
            <a:ext cx="4450896" cy="6662521"/>
          </a:xfrm>
          <a:prstGeom prst="rect">
            <a:avLst/>
          </a:prstGeom>
        </p:spPr>
      </p:pic>
    </p:spTree>
    <p:extLst>
      <p:ext uri="{BB962C8B-B14F-4D97-AF65-F5344CB8AC3E}">
        <p14:creationId xmlns:p14="http://schemas.microsoft.com/office/powerpoint/2010/main" val="159989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75" y="596900"/>
            <a:ext cx="8562975" cy="4351338"/>
          </a:xfrm>
        </p:spPr>
        <p:txBody>
          <a:bodyPr>
            <a:normAutofit/>
          </a:bodyPr>
          <a:lstStyle/>
          <a:p>
            <a:pPr marL="0" indent="0">
              <a:buNone/>
            </a:pPr>
            <a:r>
              <a:rPr lang="en-US" sz="5400" dirty="0"/>
              <a:t>Aristotle said </a:t>
            </a:r>
            <a:r>
              <a:rPr lang="en-US" sz="5400" i="1" dirty="0"/>
              <a:t>“the most skillful interpreter of dreams is he who has the faculty of observing resemblances”</a:t>
            </a:r>
            <a:endParaRPr lang="en-US" sz="5400" dirty="0"/>
          </a:p>
        </p:txBody>
      </p:sp>
      <p:pic>
        <p:nvPicPr>
          <p:cNvPr id="7" name="Picture 6" descr="A statue of a person&#10;&#10;Description automatically generated">
            <a:extLst>
              <a:ext uri="{FF2B5EF4-FFF2-40B4-BE49-F238E27FC236}">
                <a16:creationId xmlns:a16="http://schemas.microsoft.com/office/drawing/2014/main" id="{05649BFE-88C2-3A27-DA26-D8836071E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9940" y="0"/>
            <a:ext cx="3306851" cy="4422913"/>
          </a:xfrm>
          <a:prstGeom prst="rect">
            <a:avLst/>
          </a:prstGeom>
        </p:spPr>
      </p:pic>
    </p:spTree>
    <p:extLst>
      <p:ext uri="{BB962C8B-B14F-4D97-AF65-F5344CB8AC3E}">
        <p14:creationId xmlns:p14="http://schemas.microsoft.com/office/powerpoint/2010/main" val="2001712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Assumptions</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sz="4000" dirty="0"/>
              <a:t>dreams are expressions of feelings, thoughts and ideas which are usually out of the dreamer’s waking awareness, and which when brought into full awareness enhance the dreamer’s life</a:t>
            </a:r>
          </a:p>
          <a:p>
            <a:endParaRPr lang="en-US" dirty="0"/>
          </a:p>
        </p:txBody>
      </p:sp>
    </p:spTree>
    <p:extLst>
      <p:ext uri="{BB962C8B-B14F-4D97-AF65-F5344CB8AC3E}">
        <p14:creationId xmlns:p14="http://schemas.microsoft.com/office/powerpoint/2010/main" val="2157581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Assumptions</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sz="4400" dirty="0"/>
              <a:t>The effect of almost all recalled dreams is greatly enhanced by waking efforts to understand the dream in the context of the dreamer’s life.</a:t>
            </a:r>
          </a:p>
          <a:p>
            <a:endParaRPr lang="en-US" dirty="0"/>
          </a:p>
        </p:txBody>
      </p:sp>
    </p:spTree>
    <p:extLst>
      <p:ext uri="{BB962C8B-B14F-4D97-AF65-F5344CB8AC3E}">
        <p14:creationId xmlns:p14="http://schemas.microsoft.com/office/powerpoint/2010/main" val="3393456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Assumptions</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sz="4800" dirty="0"/>
              <a:t>Dreams have a point, a message intended to be grasped by the waking mind and used for the benefit of the dreamer - </a:t>
            </a:r>
            <a:r>
              <a:rPr lang="en-US" sz="4800" b="1" i="1" dirty="0"/>
              <a:t>get the message. Get the Point!</a:t>
            </a:r>
            <a:endParaRPr lang="en-US" sz="4800" dirty="0"/>
          </a:p>
          <a:p>
            <a:endParaRPr lang="en-US" dirty="0"/>
          </a:p>
        </p:txBody>
      </p:sp>
    </p:spTree>
    <p:extLst>
      <p:ext uri="{BB962C8B-B14F-4D97-AF65-F5344CB8AC3E}">
        <p14:creationId xmlns:p14="http://schemas.microsoft.com/office/powerpoint/2010/main" val="1261105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Assumptions</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sz="3600" dirty="0"/>
              <a:t>the dreamer, upon awakening, has all the information necessary to understand the dream - the role is interviewer, facilitator, not interpreter, not symbolic substitution</a:t>
            </a:r>
          </a:p>
        </p:txBody>
      </p:sp>
    </p:spTree>
    <p:extLst>
      <p:ext uri="{BB962C8B-B14F-4D97-AF65-F5344CB8AC3E}">
        <p14:creationId xmlns:p14="http://schemas.microsoft.com/office/powerpoint/2010/main" val="3583884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Assumptions</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sz="4800" dirty="0"/>
              <a:t>the cause and source of dreams is still unknown</a:t>
            </a:r>
          </a:p>
          <a:p>
            <a:pPr marL="0" indent="0">
              <a:buNone/>
            </a:pPr>
            <a:endParaRPr lang="en-US" sz="4800" i="1" dirty="0"/>
          </a:p>
          <a:p>
            <a:pPr marL="0" indent="0">
              <a:buNone/>
            </a:pPr>
            <a:r>
              <a:rPr lang="en-US" sz="4800" dirty="0"/>
              <a:t>dreams serve many functions</a:t>
            </a:r>
          </a:p>
          <a:p>
            <a:endParaRPr lang="en-US" dirty="0"/>
          </a:p>
        </p:txBody>
      </p:sp>
    </p:spTree>
    <p:extLst>
      <p:ext uri="{BB962C8B-B14F-4D97-AF65-F5344CB8AC3E}">
        <p14:creationId xmlns:p14="http://schemas.microsoft.com/office/powerpoint/2010/main" val="11653793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108</TotalTime>
  <Words>1041</Words>
  <Application>Microsoft Office PowerPoint</Application>
  <PresentationFormat>Widescreen</PresentationFormat>
  <Paragraphs>80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Dream Interview of  Gayle Delaney </vt:lpstr>
      <vt:lpstr>Gayle Delaney – Princeton 1972 </vt:lpstr>
      <vt:lpstr>PowerPoint Presentation</vt:lpstr>
      <vt:lpstr>PowerPoint Presentation</vt:lpstr>
      <vt:lpstr>Basic Assumptions </vt:lpstr>
      <vt:lpstr>Basic Assumptions </vt:lpstr>
      <vt:lpstr>Basic Assumptions </vt:lpstr>
      <vt:lpstr>Basic Assumptions </vt:lpstr>
      <vt:lpstr>Basic Assumptions </vt:lpstr>
      <vt:lpstr>Goal </vt:lpstr>
      <vt:lpstr>Curious </vt:lpstr>
      <vt:lpstr>From another Planet</vt:lpstr>
      <vt:lpstr>The Method: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Dream Interview of Gayle Delaney</dc:title>
  <dc:creator>Alexander Randall</dc:creator>
  <cp:lastModifiedBy>Alexander Randall</cp:lastModifiedBy>
  <cp:revision>8</cp:revision>
  <dcterms:created xsi:type="dcterms:W3CDTF">2016-03-28T16:57:26Z</dcterms:created>
  <dcterms:modified xsi:type="dcterms:W3CDTF">2024-04-13T17:30:09Z</dcterms:modified>
</cp:coreProperties>
</file>