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FE25-B25F-4136-A9A0-8647F9A0CDF5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0E4-5CC0-4792-88AB-3C41963F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51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FE25-B25F-4136-A9A0-8647F9A0CDF5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0E4-5CC0-4792-88AB-3C41963F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9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FE25-B25F-4136-A9A0-8647F9A0CDF5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0E4-5CC0-4792-88AB-3C41963F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93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FE25-B25F-4136-A9A0-8647F9A0CDF5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0E4-5CC0-4792-88AB-3C41963F205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0938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FE25-B25F-4136-A9A0-8647F9A0CDF5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0E4-5CC0-4792-88AB-3C41963F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72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FE25-B25F-4136-A9A0-8647F9A0CDF5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0E4-5CC0-4792-88AB-3C41963F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10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FE25-B25F-4136-A9A0-8647F9A0CDF5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0E4-5CC0-4792-88AB-3C41963F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4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FE25-B25F-4136-A9A0-8647F9A0CDF5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0E4-5CC0-4792-88AB-3C41963F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90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FE25-B25F-4136-A9A0-8647F9A0CDF5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0E4-5CC0-4792-88AB-3C41963F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8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FE25-B25F-4136-A9A0-8647F9A0CDF5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0E4-5CC0-4792-88AB-3C41963F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1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FE25-B25F-4136-A9A0-8647F9A0CDF5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0E4-5CC0-4792-88AB-3C41963F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9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FE25-B25F-4136-A9A0-8647F9A0CDF5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0E4-5CC0-4792-88AB-3C41963F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7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FE25-B25F-4136-A9A0-8647F9A0CDF5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0E4-5CC0-4792-88AB-3C41963F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5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FE25-B25F-4136-A9A0-8647F9A0CDF5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0E4-5CC0-4792-88AB-3C41963F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8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FE25-B25F-4136-A9A0-8647F9A0CDF5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0E4-5CC0-4792-88AB-3C41963F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44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FE25-B25F-4136-A9A0-8647F9A0CDF5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0E4-5CC0-4792-88AB-3C41963F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99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FE25-B25F-4136-A9A0-8647F9A0CDF5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0E4-5CC0-4792-88AB-3C41963F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7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D24FE25-B25F-4136-A9A0-8647F9A0CDF5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9BCD0E4-5CC0-4792-88AB-3C41963F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58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Dream technique of </a:t>
            </a:r>
            <a:br>
              <a:rPr lang="en-US" dirty="0" smtClean="0"/>
            </a:br>
            <a:r>
              <a:rPr lang="en-US" dirty="0" smtClean="0"/>
              <a:t>Montague Ullman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Alexander Randall 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5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Ullman Group –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5" y="1732449"/>
            <a:ext cx="10801392" cy="4874539"/>
          </a:xfrm>
        </p:spPr>
        <p:txBody>
          <a:bodyPr>
            <a:noAutofit/>
          </a:bodyPr>
          <a:lstStyle/>
          <a:p>
            <a:r>
              <a:rPr lang="en-US" sz="3200" b="1" dirty="0">
                <a:effectLst/>
              </a:rPr>
              <a:t>Invite the dreamer to respond:</a:t>
            </a:r>
            <a:endParaRPr lang="en-US" sz="3200" dirty="0">
              <a:effectLst/>
            </a:endParaRPr>
          </a:p>
          <a:p>
            <a:pPr lvl="0"/>
            <a:r>
              <a:rPr lang="en-US" sz="3200" dirty="0" smtClean="0">
                <a:effectLst/>
              </a:rPr>
              <a:t>What </a:t>
            </a:r>
            <a:r>
              <a:rPr lang="en-US" sz="3200" dirty="0">
                <a:effectLst/>
              </a:rPr>
              <a:t>was 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meaningful</a:t>
            </a:r>
          </a:p>
          <a:p>
            <a:pPr lvl="1"/>
            <a:r>
              <a:rPr lang="en-US" sz="3000" i="1" dirty="0" smtClean="0">
                <a:solidFill>
                  <a:schemeClr val="tx1"/>
                </a:solidFill>
                <a:effectLst/>
              </a:rPr>
              <a:t>“When you said____ It made me think ____.”</a:t>
            </a:r>
            <a:endParaRPr lang="en-US" sz="3000" i="1" dirty="0">
              <a:solidFill>
                <a:schemeClr val="tx1"/>
              </a:solidFill>
              <a:effectLst/>
            </a:endParaRPr>
          </a:p>
          <a:p>
            <a:pPr lvl="0"/>
            <a:r>
              <a:rPr lang="en-US" sz="3200" dirty="0" smtClean="0">
                <a:effectLst/>
              </a:rPr>
              <a:t>Dreamer is free. Go where ever the dream leads. </a:t>
            </a:r>
          </a:p>
          <a:p>
            <a:pPr lvl="0"/>
            <a:r>
              <a:rPr lang="en-US" sz="3200" dirty="0" smtClean="0">
                <a:effectLst/>
              </a:rPr>
              <a:t>Open a </a:t>
            </a:r>
            <a:r>
              <a:rPr lang="en-US" sz="3200" dirty="0">
                <a:effectLst/>
              </a:rPr>
              <a:t>dialogue if group members have questions</a:t>
            </a:r>
          </a:p>
          <a:p>
            <a:pPr lvl="0"/>
            <a:r>
              <a:rPr lang="en-US" sz="3200" dirty="0" smtClean="0">
                <a:effectLst/>
              </a:rPr>
              <a:t>Goal: seek </a:t>
            </a:r>
            <a:r>
              <a:rPr lang="en-US" sz="3200" dirty="0">
                <a:effectLst/>
              </a:rPr>
              <a:t>a sense of closure, look for </a:t>
            </a:r>
            <a:r>
              <a:rPr lang="en-US" sz="3200" dirty="0" smtClean="0">
                <a:effectLst/>
              </a:rPr>
              <a:t>AHA! </a:t>
            </a:r>
            <a:endParaRPr lang="en-US" sz="3200" dirty="0">
              <a:effectLst/>
            </a:endParaRPr>
          </a:p>
          <a:p>
            <a:pPr lvl="0"/>
            <a:endParaRPr lang="en-US" sz="3200" dirty="0"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109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6248400"/>
          </a:xfrm>
        </p:spPr>
        <p:txBody>
          <a:bodyPr>
            <a:normAutofit/>
          </a:bodyPr>
          <a:lstStyle/>
          <a:p>
            <a:r>
              <a:rPr lang="en-US" sz="9600" i="1" dirty="0" smtClean="0">
                <a:solidFill>
                  <a:schemeClr val="accent1"/>
                </a:solidFill>
              </a:rPr>
              <a:t>GOAL:  Aha! </a:t>
            </a:r>
            <a:endParaRPr lang="en-US" sz="96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0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Way of Introduction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4789775" cy="405875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Monty Ullman</a:t>
            </a:r>
          </a:p>
          <a:p>
            <a:r>
              <a:rPr lang="en-US" sz="2800" dirty="0" smtClean="0"/>
              <a:t>Psychiatrist –  Post Freudian</a:t>
            </a:r>
          </a:p>
          <a:p>
            <a:r>
              <a:rPr lang="en-US" sz="2800" dirty="0" smtClean="0"/>
              <a:t>Dream appreciation, not Interpretation</a:t>
            </a:r>
          </a:p>
          <a:p>
            <a:r>
              <a:rPr lang="en-US" sz="2800" dirty="0" smtClean="0"/>
              <a:t>Everyone can do it. </a:t>
            </a:r>
          </a:p>
          <a:p>
            <a:r>
              <a:rPr lang="en-US" sz="2800" dirty="0" smtClean="0"/>
              <a:t>Based at Maimonides Hospital Dream Lab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106" y="1580050"/>
            <a:ext cx="5960023" cy="404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2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761325" cy="970450"/>
          </a:xfrm>
        </p:spPr>
        <p:txBody>
          <a:bodyPr/>
          <a:lstStyle/>
          <a:p>
            <a:r>
              <a:rPr lang="en-US" dirty="0" smtClean="0"/>
              <a:t>Dream Telepathy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6918" y="27722"/>
            <a:ext cx="4584079" cy="6830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541" y="1775012"/>
            <a:ext cx="63470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classic study of Dream Telepathy </a:t>
            </a:r>
          </a:p>
          <a:p>
            <a:r>
              <a:rPr lang="en-US" dirty="0" smtClean="0"/>
              <a:t>Lab study </a:t>
            </a:r>
          </a:p>
          <a:p>
            <a:r>
              <a:rPr lang="en-US" dirty="0" smtClean="0"/>
              <a:t>Folks sleep with EEG</a:t>
            </a:r>
          </a:p>
          <a:p>
            <a:r>
              <a:rPr lang="en-US" dirty="0" smtClean="0"/>
              <a:t>Staff wakes them after each REM Period</a:t>
            </a:r>
          </a:p>
          <a:p>
            <a:r>
              <a:rPr lang="en-US" dirty="0" smtClean="0"/>
              <a:t>Elsewhere a team member focuses on 1 of 6 pictures all night. </a:t>
            </a:r>
          </a:p>
          <a:p>
            <a:r>
              <a:rPr lang="en-US" dirty="0" smtClean="0"/>
              <a:t>In the morning:</a:t>
            </a:r>
          </a:p>
          <a:p>
            <a:r>
              <a:rPr lang="en-US" dirty="0" smtClean="0"/>
              <a:t>Judges read the dreams and look at 6 pictures and pick… </a:t>
            </a:r>
          </a:p>
          <a:p>
            <a:r>
              <a:rPr lang="en-US" dirty="0" smtClean="0"/>
              <a:t>Which one was the team member looking at? </a:t>
            </a:r>
          </a:p>
          <a:p>
            <a:r>
              <a:rPr lang="en-US" dirty="0" smtClean="0"/>
              <a:t>Does it appear in the dreams? </a:t>
            </a:r>
          </a:p>
          <a:p>
            <a:endParaRPr lang="en-US" dirty="0"/>
          </a:p>
          <a:p>
            <a:r>
              <a:rPr lang="en-US" dirty="0" smtClean="0"/>
              <a:t>Ullman came to Randall’s Doctoral Thesis Presentation. </a:t>
            </a:r>
          </a:p>
          <a:p>
            <a:r>
              <a:rPr lang="en-US" dirty="0"/>
              <a:t>	</a:t>
            </a:r>
            <a:r>
              <a:rPr lang="en-US" dirty="0" smtClean="0"/>
              <a:t>“Dream Telepathy in Field Setting”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7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Waking language is a way of categorizing reality </a:t>
            </a:r>
          </a:p>
          <a:p>
            <a:endParaRPr lang="en-US" sz="3200" dirty="0"/>
          </a:p>
          <a:p>
            <a:r>
              <a:rPr lang="en-US" sz="3200" dirty="0" smtClean="0"/>
              <a:t>Dreams are in pictorial figurative language using metaphors. </a:t>
            </a:r>
          </a:p>
          <a:p>
            <a:endParaRPr lang="en-US" sz="3200" dirty="0" smtClean="0"/>
          </a:p>
          <a:p>
            <a:r>
              <a:rPr lang="en-US" sz="3200" dirty="0" smtClean="0"/>
              <a:t>Visual metaphors</a:t>
            </a:r>
          </a:p>
          <a:p>
            <a:endParaRPr lang="en-US" sz="3200" dirty="0"/>
          </a:p>
          <a:p>
            <a:r>
              <a:rPr lang="en-US" sz="3200" dirty="0" smtClean="0"/>
              <a:t>Emotionally Nude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388" y="1732449"/>
            <a:ext cx="10604169" cy="474006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When looking at a dream with daytime eyes we are </a:t>
            </a:r>
            <a:r>
              <a:rPr lang="en-US" sz="3200" b="1" i="1" dirty="0" smtClean="0">
                <a:solidFill>
                  <a:srgbClr val="FF0000"/>
                </a:solidFill>
              </a:rPr>
              <a:t>blind</a:t>
            </a:r>
            <a:r>
              <a:rPr lang="en-US" sz="3200" dirty="0" smtClean="0"/>
              <a:t> to our own images</a:t>
            </a:r>
          </a:p>
          <a:p>
            <a:r>
              <a:rPr lang="en-US" sz="3200" dirty="0" smtClean="0"/>
              <a:t>When we share the dream it becomes a </a:t>
            </a:r>
            <a:r>
              <a:rPr lang="en-US" sz="3200" b="1" i="1" dirty="0" smtClean="0">
                <a:solidFill>
                  <a:srgbClr val="FF0000"/>
                </a:solidFill>
              </a:rPr>
              <a:t>social experience </a:t>
            </a:r>
          </a:p>
          <a:p>
            <a:r>
              <a:rPr lang="en-US" sz="3200" dirty="0" smtClean="0"/>
              <a:t>Dreams in the present, may evoke childhood memories</a:t>
            </a:r>
          </a:p>
          <a:p>
            <a:r>
              <a:rPr lang="en-US" sz="3200" dirty="0" smtClean="0"/>
              <a:t>Sharing may </a:t>
            </a:r>
            <a:r>
              <a:rPr lang="en-US" sz="3200" b="1" i="1" dirty="0" smtClean="0">
                <a:solidFill>
                  <a:srgbClr val="FF0000"/>
                </a:solidFill>
              </a:rPr>
              <a:t>release us </a:t>
            </a:r>
            <a:r>
              <a:rPr lang="en-US" sz="3200" dirty="0" smtClean="0"/>
              <a:t>from what was secret or burdensome.  </a:t>
            </a:r>
          </a:p>
          <a:p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0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Ullman’s Dream Technique -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894" y="1732449"/>
            <a:ext cx="10478663" cy="4695245"/>
          </a:xfrm>
        </p:spPr>
        <p:txBody>
          <a:bodyPr>
            <a:normAutofit fontScale="92500"/>
          </a:bodyPr>
          <a:lstStyle/>
          <a:p>
            <a:pPr lvl="0"/>
            <a:r>
              <a:rPr lang="en-US" sz="4000" dirty="0">
                <a:effectLst/>
              </a:rPr>
              <a:t>S</a:t>
            </a:r>
            <a:r>
              <a:rPr lang="en-US" sz="4000" dirty="0" smtClean="0">
                <a:effectLst/>
              </a:rPr>
              <a:t>haring </a:t>
            </a:r>
            <a:r>
              <a:rPr lang="en-US" sz="4000" dirty="0">
                <a:effectLst/>
              </a:rPr>
              <a:t>the dream is </a:t>
            </a:r>
            <a:r>
              <a:rPr lang="en-US" sz="4000" dirty="0">
                <a:solidFill>
                  <a:srgbClr val="FF0000"/>
                </a:solidFill>
                <a:effectLst/>
              </a:rPr>
              <a:t>voluntary</a:t>
            </a:r>
            <a:r>
              <a:rPr lang="en-US" sz="4000" dirty="0">
                <a:effectLst/>
              </a:rPr>
              <a:t> </a:t>
            </a:r>
            <a:endParaRPr lang="en-US" sz="4000" dirty="0">
              <a:effectLst/>
            </a:endParaRPr>
          </a:p>
          <a:p>
            <a:pPr lvl="0"/>
            <a:r>
              <a:rPr lang="en-US" sz="4000" dirty="0" smtClean="0">
                <a:effectLst/>
              </a:rPr>
              <a:t>Dreamer </a:t>
            </a:r>
            <a:r>
              <a:rPr lang="en-US" sz="4000" dirty="0">
                <a:effectLst/>
              </a:rPr>
              <a:t>determines the level of self-disclosure</a:t>
            </a:r>
          </a:p>
          <a:p>
            <a:pPr lvl="0"/>
            <a:r>
              <a:rPr lang="en-US" sz="4000" dirty="0" smtClean="0">
                <a:effectLst/>
              </a:rPr>
              <a:t>Dreamer </a:t>
            </a:r>
            <a:r>
              <a:rPr lang="en-US" sz="4000" dirty="0">
                <a:effectLst/>
              </a:rPr>
              <a:t>can </a:t>
            </a:r>
            <a:r>
              <a:rPr lang="en-US" sz="4000" dirty="0">
                <a:solidFill>
                  <a:srgbClr val="FF0000"/>
                </a:solidFill>
                <a:effectLst/>
              </a:rPr>
              <a:t>stop</a:t>
            </a:r>
            <a:r>
              <a:rPr lang="en-US" sz="4000" dirty="0">
                <a:effectLst/>
              </a:rPr>
              <a:t> the process at any point</a:t>
            </a:r>
          </a:p>
          <a:p>
            <a:pPr lvl="0"/>
            <a:r>
              <a:rPr lang="en-US" sz="4000" dirty="0" smtClean="0">
                <a:effectLst/>
              </a:rPr>
              <a:t>Dreams </a:t>
            </a:r>
            <a:r>
              <a:rPr lang="en-US" sz="4000" dirty="0">
                <a:effectLst/>
              </a:rPr>
              <a:t>are communication to oneself</a:t>
            </a:r>
          </a:p>
          <a:p>
            <a:pPr lvl="0"/>
            <a:r>
              <a:rPr lang="en-US" sz="4000" dirty="0" smtClean="0">
                <a:effectLst/>
              </a:rPr>
              <a:t>Dreamer </a:t>
            </a:r>
            <a:r>
              <a:rPr lang="en-US" sz="4000" dirty="0">
                <a:effectLst/>
              </a:rPr>
              <a:t>has to be ready to </a:t>
            </a:r>
            <a:r>
              <a:rPr lang="en-US" sz="4000" dirty="0">
                <a:solidFill>
                  <a:srgbClr val="FF0000"/>
                </a:solidFill>
                <a:effectLst/>
              </a:rPr>
              <a:t>confront</a:t>
            </a:r>
            <a:r>
              <a:rPr lang="en-US" sz="4000" dirty="0">
                <a:effectLst/>
              </a:rPr>
              <a:t> (or resolve) the issue being dreamt about.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2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Ullman’s Dream Technique – Method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318727"/>
          </a:xfrm>
        </p:spPr>
        <p:txBody>
          <a:bodyPr>
            <a:normAutofit fontScale="92500" lnSpcReduction="10000"/>
          </a:bodyPr>
          <a:lstStyle/>
          <a:p>
            <a:pPr marL="779850" indent="-742950">
              <a:buFont typeface="+mj-lt"/>
              <a:buAutoNum type="arabicPeriod"/>
            </a:pPr>
            <a:r>
              <a:rPr lang="en-US" sz="4000" dirty="0">
                <a:solidFill>
                  <a:srgbClr val="FF0000"/>
                </a:solidFill>
                <a:effectLst/>
              </a:rPr>
              <a:t>Share</a:t>
            </a:r>
            <a:r>
              <a:rPr lang="en-US" sz="4000" dirty="0">
                <a:effectLst/>
              </a:rPr>
              <a:t> the dream with the group. </a:t>
            </a:r>
            <a:endParaRPr lang="en-US" sz="4000" dirty="0" smtClean="0">
              <a:effectLst/>
            </a:endParaRPr>
          </a:p>
          <a:p>
            <a:pPr marL="450000" lvl="1" indent="0">
              <a:buNone/>
            </a:pPr>
            <a:r>
              <a:rPr lang="en-US" sz="3800" dirty="0" smtClean="0">
                <a:effectLst/>
              </a:rPr>
              <a:t>				</a:t>
            </a:r>
            <a:r>
              <a:rPr lang="en-US" sz="3500" i="1" dirty="0" smtClean="0">
                <a:effectLst/>
              </a:rPr>
              <a:t>Best </a:t>
            </a:r>
            <a:r>
              <a:rPr lang="en-US" sz="3500" i="1" dirty="0">
                <a:effectLst/>
              </a:rPr>
              <a:t>to use short recent </a:t>
            </a:r>
            <a:r>
              <a:rPr lang="en-US" sz="3500" i="1" dirty="0" smtClean="0">
                <a:effectLst/>
              </a:rPr>
              <a:t>dreams </a:t>
            </a:r>
            <a:endParaRPr lang="en-US" sz="3500" i="1" dirty="0">
              <a:effectLst/>
            </a:endParaRPr>
          </a:p>
          <a:p>
            <a:pPr marL="779850" indent="-742950">
              <a:buFont typeface="+mj-lt"/>
              <a:buAutoNum type="arabicPeriod"/>
            </a:pPr>
            <a:r>
              <a:rPr lang="en-US" sz="4000" dirty="0">
                <a:effectLst/>
              </a:rPr>
              <a:t>Speak </a:t>
            </a:r>
            <a:r>
              <a:rPr lang="en-US" sz="4000" dirty="0">
                <a:solidFill>
                  <a:srgbClr val="FF0000"/>
                </a:solidFill>
                <a:effectLst/>
              </a:rPr>
              <a:t>slowly</a:t>
            </a:r>
            <a:r>
              <a:rPr lang="en-US" sz="4000" dirty="0">
                <a:effectLst/>
              </a:rPr>
              <a:t> so others can take notes.</a:t>
            </a:r>
          </a:p>
          <a:p>
            <a:pPr marL="779850" indent="-742950">
              <a:buFont typeface="+mj-lt"/>
              <a:buAutoNum type="arabicPeriod"/>
            </a:pPr>
            <a:r>
              <a:rPr lang="en-US" sz="4000" dirty="0">
                <a:effectLst/>
              </a:rPr>
              <a:t>Tell the dream - not your interpretation </a:t>
            </a:r>
            <a:endParaRPr lang="en-US" sz="4000" dirty="0" smtClean="0">
              <a:effectLst/>
            </a:endParaRPr>
          </a:p>
          <a:p>
            <a:pPr marL="779850" indent="-742950">
              <a:buFont typeface="+mj-lt"/>
              <a:buAutoNum type="arabicPeriod"/>
            </a:pPr>
            <a:r>
              <a:rPr lang="en-US" sz="4000" dirty="0" smtClean="0">
                <a:effectLst/>
              </a:rPr>
              <a:t>Stick </a:t>
            </a:r>
            <a:r>
              <a:rPr lang="en-US" sz="4000" dirty="0">
                <a:effectLst/>
              </a:rPr>
              <a:t>to </a:t>
            </a:r>
            <a:r>
              <a:rPr lang="en-US" sz="4000" dirty="0">
                <a:solidFill>
                  <a:srgbClr val="FF0000"/>
                </a:solidFill>
                <a:effectLst/>
              </a:rPr>
              <a:t>manifest content </a:t>
            </a:r>
            <a:endParaRPr lang="en-US" sz="4000" dirty="0" smtClean="0">
              <a:solidFill>
                <a:srgbClr val="FF0000"/>
              </a:solidFill>
              <a:effectLst/>
            </a:endParaRPr>
          </a:p>
          <a:p>
            <a:pPr marL="779850" indent="-742950">
              <a:buFont typeface="+mj-lt"/>
              <a:buAutoNum type="arabicPeriod"/>
            </a:pPr>
            <a:r>
              <a:rPr lang="en-US" sz="4000" dirty="0" smtClean="0">
                <a:effectLst/>
              </a:rPr>
              <a:t>Including </a:t>
            </a:r>
            <a:r>
              <a:rPr lang="en-US" sz="4000" dirty="0">
                <a:effectLst/>
              </a:rPr>
              <a:t>any </a:t>
            </a:r>
            <a:r>
              <a:rPr lang="en-US" sz="4000" dirty="0">
                <a:solidFill>
                  <a:srgbClr val="FF0000"/>
                </a:solidFill>
                <a:effectLst/>
              </a:rPr>
              <a:t>feelings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8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Ullman’s Dream Technique – Method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318727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</a:rPr>
              <a:t>Bizarre and illogical sequences must be accepted as </a:t>
            </a:r>
            <a:r>
              <a:rPr lang="en-US" sz="4000" dirty="0" smtClean="0">
                <a:effectLst/>
              </a:rPr>
              <a:t>such</a:t>
            </a:r>
          </a:p>
          <a:p>
            <a:endParaRPr lang="en-US" sz="4000" dirty="0">
              <a:effectLst/>
            </a:endParaRPr>
          </a:p>
          <a:p>
            <a:r>
              <a:rPr lang="en-US" sz="4000" dirty="0">
                <a:effectLst/>
              </a:rPr>
              <a:t>Sometimes simply sharing produces a burst of insight. </a:t>
            </a:r>
            <a:r>
              <a:rPr lang="en-US" sz="4000" dirty="0">
                <a:effectLst/>
              </a:rPr>
              <a:t> </a:t>
            </a:r>
            <a:r>
              <a:rPr lang="en-US" sz="4800" b="1" i="1" dirty="0" smtClean="0">
                <a:solidFill>
                  <a:srgbClr val="FF0000"/>
                </a:solidFill>
                <a:effectLst/>
              </a:rPr>
              <a:t>Aha</a:t>
            </a:r>
            <a:r>
              <a:rPr lang="en-US" sz="4800" b="1" i="1" dirty="0">
                <a:solidFill>
                  <a:srgbClr val="FF0000"/>
                </a:solidFill>
                <a:effectLst/>
              </a:rPr>
              <a:t>!</a:t>
            </a:r>
            <a:endParaRPr lang="en-US" sz="4000" b="1" i="1" dirty="0">
              <a:solidFill>
                <a:srgbClr val="FF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Ullman Group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5" y="1732449"/>
            <a:ext cx="10801392" cy="4874539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effectLst/>
              </a:rPr>
              <a:t>Group </a:t>
            </a:r>
            <a:r>
              <a:rPr lang="en-US" sz="3200" dirty="0">
                <a:effectLst/>
              </a:rPr>
              <a:t>members make the dream their own </a:t>
            </a:r>
            <a:r>
              <a:rPr lang="en-US" sz="3200" dirty="0" smtClean="0">
                <a:effectLst/>
              </a:rPr>
              <a:t>- - speak </a:t>
            </a:r>
            <a:r>
              <a:rPr lang="en-US" sz="3200" dirty="0">
                <a:effectLst/>
              </a:rPr>
              <a:t>as if it </a:t>
            </a:r>
            <a:r>
              <a:rPr lang="en-US" sz="3200" dirty="0" smtClean="0">
                <a:effectLst/>
              </a:rPr>
              <a:t>is your own </a:t>
            </a:r>
          </a:p>
          <a:p>
            <a:pPr lvl="1"/>
            <a:r>
              <a:rPr lang="en-US" sz="2800" i="1" dirty="0" smtClean="0">
                <a:solidFill>
                  <a:srgbClr val="FF0000"/>
                </a:solidFill>
                <a:effectLst/>
              </a:rPr>
              <a:t>“If I had a ____ in my dream it might mean_____”</a:t>
            </a:r>
          </a:p>
          <a:p>
            <a:r>
              <a:rPr lang="en-US" sz="3400" dirty="0" smtClean="0">
                <a:effectLst/>
              </a:rPr>
              <a:t>Discussion </a:t>
            </a:r>
            <a:r>
              <a:rPr lang="en-US" sz="3400" dirty="0">
                <a:effectLst/>
              </a:rPr>
              <a:t>is </a:t>
            </a:r>
            <a:r>
              <a:rPr lang="en-US" sz="3400" dirty="0" smtClean="0">
                <a:effectLst/>
              </a:rPr>
              <a:t>directed </a:t>
            </a:r>
            <a:r>
              <a:rPr lang="en-US" sz="3400" dirty="0">
                <a:effectLst/>
              </a:rPr>
              <a:t>toward the </a:t>
            </a:r>
            <a:r>
              <a:rPr lang="en-US" sz="3400" dirty="0" smtClean="0">
                <a:solidFill>
                  <a:srgbClr val="FF0000"/>
                </a:solidFill>
                <a:effectLst/>
              </a:rPr>
              <a:t>GROUP, </a:t>
            </a:r>
            <a:r>
              <a:rPr lang="en-US" sz="3400" dirty="0" smtClean="0">
                <a:effectLst/>
              </a:rPr>
              <a:t>not the dreamer.</a:t>
            </a:r>
          </a:p>
          <a:p>
            <a:r>
              <a:rPr lang="en-US" sz="3200" dirty="0" smtClean="0">
                <a:effectLst/>
              </a:rPr>
              <a:t>Explore </a:t>
            </a:r>
            <a:r>
              <a:rPr lang="en-US" sz="3200" dirty="0">
                <a:effectLst/>
              </a:rPr>
              <a:t>the </a:t>
            </a:r>
            <a:r>
              <a:rPr lang="en-US" sz="3200" dirty="0">
                <a:solidFill>
                  <a:srgbClr val="FF0000"/>
                </a:solidFill>
                <a:effectLst/>
              </a:rPr>
              <a:t>metaphors, puns, analogies, figures of speech</a:t>
            </a:r>
          </a:p>
          <a:p>
            <a:pPr lvl="0"/>
            <a:r>
              <a:rPr lang="en-US" sz="3200" dirty="0">
                <a:effectLst/>
              </a:rPr>
              <a:t>P</a:t>
            </a:r>
            <a:r>
              <a:rPr lang="en-US" sz="3200" dirty="0" smtClean="0">
                <a:effectLst/>
              </a:rPr>
              <a:t>roject 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your own </a:t>
            </a:r>
            <a:r>
              <a:rPr lang="en-US" sz="3200" dirty="0">
                <a:solidFill>
                  <a:srgbClr val="FF0000"/>
                </a:solidFill>
                <a:effectLst/>
              </a:rPr>
              <a:t>meanings </a:t>
            </a:r>
            <a:r>
              <a:rPr lang="en-US" sz="3200" dirty="0">
                <a:effectLst/>
              </a:rPr>
              <a:t>into the dream </a:t>
            </a:r>
          </a:p>
          <a:p>
            <a:pPr lvl="0"/>
            <a:r>
              <a:rPr lang="en-US" sz="3200" dirty="0">
                <a:effectLst/>
              </a:rPr>
              <a:t>Seek the largest number of possible projections – quantity!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1952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39</TotalTime>
  <Words>390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Calisto MT</vt:lpstr>
      <vt:lpstr>Trebuchet MS</vt:lpstr>
      <vt:lpstr>Wingdings 2</vt:lpstr>
      <vt:lpstr>Slate</vt:lpstr>
      <vt:lpstr>Dream technique of  Montague Ullman </vt:lpstr>
      <vt:lpstr>By Way of Introduction  </vt:lpstr>
      <vt:lpstr>Dream Telepathy </vt:lpstr>
      <vt:lpstr>Key Concepts </vt:lpstr>
      <vt:lpstr>Key Concepts </vt:lpstr>
      <vt:lpstr>Ullman’s Dream Technique - RULES</vt:lpstr>
      <vt:lpstr>Ullman’s Dream Technique – Method </vt:lpstr>
      <vt:lpstr>Ullman’s Dream Technique – Method </vt:lpstr>
      <vt:lpstr>Ullman Group Work </vt:lpstr>
      <vt:lpstr>Ullman Group – Closure</vt:lpstr>
      <vt:lpstr>GOAL:  Aha!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 technique of  Montague Ullman</dc:title>
  <dc:creator>Alexander Randall</dc:creator>
  <cp:lastModifiedBy>Alexander Randall</cp:lastModifiedBy>
  <cp:revision>6</cp:revision>
  <dcterms:created xsi:type="dcterms:W3CDTF">2016-02-19T17:25:06Z</dcterms:created>
  <dcterms:modified xsi:type="dcterms:W3CDTF">2016-02-19T18:04:40Z</dcterms:modified>
</cp:coreProperties>
</file>