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3" r:id="rId4"/>
    <p:sldId id="277" r:id="rId5"/>
    <p:sldId id="278" r:id="rId6"/>
    <p:sldId id="271" r:id="rId7"/>
    <p:sldId id="262" r:id="rId8"/>
    <p:sldId id="258" r:id="rId9"/>
    <p:sldId id="264" r:id="rId10"/>
    <p:sldId id="272" r:id="rId11"/>
    <p:sldId id="265" r:id="rId12"/>
    <p:sldId id="259" r:id="rId13"/>
    <p:sldId id="273" r:id="rId14"/>
    <p:sldId id="266" r:id="rId15"/>
    <p:sldId id="274" r:id="rId16"/>
    <p:sldId id="267" r:id="rId17"/>
    <p:sldId id="261" r:id="rId18"/>
    <p:sldId id="270" r:id="rId19"/>
    <p:sldId id="268" r:id="rId20"/>
    <p:sldId id="269" r:id="rId21"/>
    <p:sldId id="287" r:id="rId22"/>
    <p:sldId id="288" r:id="rId23"/>
    <p:sldId id="260" r:id="rId24"/>
    <p:sldId id="276" r:id="rId25"/>
    <p:sldId id="280" r:id="rId26"/>
    <p:sldId id="282" r:id="rId27"/>
    <p:sldId id="283" r:id="rId28"/>
    <p:sldId id="285" r:id="rId29"/>
    <p:sldId id="284" r:id="rId30"/>
    <p:sldId id="279" r:id="rId31"/>
    <p:sldId id="286" r:id="rId32"/>
    <p:sldId id="281"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4" autoAdjust="0"/>
    <p:restoredTop sz="94660"/>
  </p:normalViewPr>
  <p:slideViewPr>
    <p:cSldViewPr snapToGrid="0">
      <p:cViewPr varScale="1">
        <p:scale>
          <a:sx n="83" d="100"/>
          <a:sy n="83" d="100"/>
        </p:scale>
        <p:origin x="15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3/18/2016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3/18/2016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3/18/2016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3/18/2016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3/18/2016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3/18/2016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3/18/2016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3/18/2016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3/18/2016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3/18/2016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3/18/2016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3/18/2016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3/18/2016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3/18/2016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3/18/2016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3/18/2016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3/18/2016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3/18/2016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Gestalt Therapy of </a:t>
            </a:r>
            <a:br>
              <a:rPr lang="en-US" dirty="0" smtClean="0"/>
            </a:br>
            <a:r>
              <a:rPr lang="en-US" dirty="0" smtClean="0"/>
              <a:t>Fritz </a:t>
            </a:r>
            <a:r>
              <a:rPr lang="en-US" dirty="0" err="1" smtClean="0"/>
              <a:t>Perls</a:t>
            </a:r>
            <a:endParaRPr lang="en-US" dirty="0"/>
          </a:p>
        </p:txBody>
      </p:sp>
      <p:sp>
        <p:nvSpPr>
          <p:cNvPr id="3" name="Subtitle 2"/>
          <p:cNvSpPr>
            <a:spLocks noGrp="1"/>
          </p:cNvSpPr>
          <p:nvPr>
            <p:ph type="subTitle" idx="1"/>
          </p:nvPr>
        </p:nvSpPr>
        <p:spPr/>
        <p:txBody>
          <a:bodyPr/>
          <a:lstStyle/>
          <a:p>
            <a:r>
              <a:rPr lang="en-US" dirty="0" smtClean="0"/>
              <a:t>Dr. alexander Randall 5</a:t>
            </a:r>
            <a:r>
              <a:rPr lang="en-US" baseline="30000" dirty="0" smtClean="0"/>
              <a:t>th</a:t>
            </a:r>
            <a:r>
              <a:rPr lang="en-US" dirty="0" smtClean="0"/>
              <a:t> </a:t>
            </a:r>
          </a:p>
          <a:p>
            <a:r>
              <a:rPr lang="en-US" dirty="0" smtClean="0"/>
              <a:t>Professor of communication </a:t>
            </a:r>
            <a:endParaRPr lang="en-US" dirty="0"/>
          </a:p>
        </p:txBody>
      </p:sp>
    </p:spTree>
    <p:extLst>
      <p:ext uri="{BB962C8B-B14F-4D97-AF65-F5344CB8AC3E}">
        <p14:creationId xmlns:p14="http://schemas.microsoft.com/office/powerpoint/2010/main" val="2343296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54430" y="781904"/>
            <a:ext cx="6484278" cy="4868290"/>
          </a:xfrm>
          <a:prstGeom prst="rect">
            <a:avLst/>
          </a:prstGeom>
        </p:spPr>
      </p:pic>
      <p:pic>
        <p:nvPicPr>
          <p:cNvPr id="3" name="Picture 2"/>
          <p:cNvPicPr>
            <a:picLocks noChangeAspect="1"/>
          </p:cNvPicPr>
          <p:nvPr/>
        </p:nvPicPr>
        <p:blipFill>
          <a:blip r:embed="rId3"/>
          <a:stretch>
            <a:fillRect/>
          </a:stretch>
        </p:blipFill>
        <p:spPr>
          <a:xfrm>
            <a:off x="154892" y="322678"/>
            <a:ext cx="5241876" cy="5241876"/>
          </a:xfrm>
          <a:prstGeom prst="rect">
            <a:avLst/>
          </a:prstGeom>
        </p:spPr>
      </p:pic>
    </p:spTree>
    <p:extLst>
      <p:ext uri="{BB962C8B-B14F-4D97-AF65-F5344CB8AC3E}">
        <p14:creationId xmlns:p14="http://schemas.microsoft.com/office/powerpoint/2010/main" val="3032069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0529" y="602956"/>
            <a:ext cx="6892485" cy="6892485"/>
          </a:xfrm>
          <a:prstGeom prst="rect">
            <a:avLst/>
          </a:prstGeom>
        </p:spPr>
      </p:pic>
    </p:spTree>
    <p:extLst>
      <p:ext uri="{BB962C8B-B14F-4D97-AF65-F5344CB8AC3E}">
        <p14:creationId xmlns:p14="http://schemas.microsoft.com/office/powerpoint/2010/main" val="2097941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linn.edu/socialscience/LDThomas/MyNotes/08Perception%20&amp;%20Gestalt%20Psychology_files/image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584" y="345806"/>
            <a:ext cx="9041862" cy="5305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503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6659" y="251847"/>
            <a:ext cx="8487772" cy="6365829"/>
          </a:xfrm>
          <a:prstGeom prst="rect">
            <a:avLst/>
          </a:prstGeom>
        </p:spPr>
      </p:pic>
    </p:spTree>
    <p:extLst>
      <p:ext uri="{BB962C8B-B14F-4D97-AF65-F5344CB8AC3E}">
        <p14:creationId xmlns:p14="http://schemas.microsoft.com/office/powerpoint/2010/main" val="2386801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6138" y="246184"/>
            <a:ext cx="6207369" cy="6207369"/>
          </a:xfrm>
          <a:prstGeom prst="rect">
            <a:avLst/>
          </a:prstGeom>
        </p:spPr>
      </p:pic>
    </p:spTree>
    <p:extLst>
      <p:ext uri="{BB962C8B-B14F-4D97-AF65-F5344CB8AC3E}">
        <p14:creationId xmlns:p14="http://schemas.microsoft.com/office/powerpoint/2010/main" val="2739549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8597" y="316719"/>
            <a:ext cx="6375834" cy="6071563"/>
          </a:xfrm>
          <a:prstGeom prst="rect">
            <a:avLst/>
          </a:prstGeom>
        </p:spPr>
      </p:pic>
    </p:spTree>
    <p:extLst>
      <p:ext uri="{BB962C8B-B14F-4D97-AF65-F5344CB8AC3E}">
        <p14:creationId xmlns:p14="http://schemas.microsoft.com/office/powerpoint/2010/main" val="846935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584" y="55683"/>
            <a:ext cx="8546124" cy="6409593"/>
          </a:xfrm>
          <a:prstGeom prst="rect">
            <a:avLst/>
          </a:prstGeom>
        </p:spPr>
      </p:pic>
    </p:spTree>
    <p:extLst>
      <p:ext uri="{BB962C8B-B14F-4D97-AF65-F5344CB8AC3E}">
        <p14:creationId xmlns:p14="http://schemas.microsoft.com/office/powerpoint/2010/main" val="3310377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18319" y="475639"/>
            <a:ext cx="6632943" cy="5751222"/>
          </a:xfrm>
          <a:prstGeom prst="rect">
            <a:avLst/>
          </a:prstGeom>
        </p:spPr>
      </p:pic>
    </p:spTree>
    <p:extLst>
      <p:ext uri="{BB962C8B-B14F-4D97-AF65-F5344CB8AC3E}">
        <p14:creationId xmlns:p14="http://schemas.microsoft.com/office/powerpoint/2010/main" val="1943852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4124" y="1077425"/>
            <a:ext cx="12235961" cy="5584842"/>
          </a:xfrm>
          <a:prstGeom prst="rect">
            <a:avLst/>
          </a:prstGeom>
        </p:spPr>
      </p:pic>
    </p:spTree>
    <p:extLst>
      <p:ext uri="{BB962C8B-B14F-4D97-AF65-F5344CB8AC3E}">
        <p14:creationId xmlns:p14="http://schemas.microsoft.com/office/powerpoint/2010/main" val="427202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0"/>
            <a:ext cx="6572250" cy="6572250"/>
          </a:xfrm>
          <a:prstGeom prst="rect">
            <a:avLst/>
          </a:prstGeom>
        </p:spPr>
      </p:pic>
      <p:pic>
        <p:nvPicPr>
          <p:cNvPr id="3" name="Picture 2"/>
          <p:cNvPicPr>
            <a:picLocks noChangeAspect="1"/>
          </p:cNvPicPr>
          <p:nvPr/>
        </p:nvPicPr>
        <p:blipFill>
          <a:blip r:embed="rId3"/>
          <a:stretch>
            <a:fillRect/>
          </a:stretch>
        </p:blipFill>
        <p:spPr>
          <a:xfrm>
            <a:off x="7273289" y="1823085"/>
            <a:ext cx="4543425" cy="4543425"/>
          </a:xfrm>
          <a:prstGeom prst="rect">
            <a:avLst/>
          </a:prstGeom>
        </p:spPr>
      </p:pic>
    </p:spTree>
    <p:extLst>
      <p:ext uri="{BB962C8B-B14F-4D97-AF65-F5344CB8AC3E}">
        <p14:creationId xmlns:p14="http://schemas.microsoft.com/office/powerpoint/2010/main" val="1998566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Gestalt Psychology </a:t>
            </a:r>
            <a:endParaRPr lang="en-US" dirty="0"/>
          </a:p>
        </p:txBody>
      </p:sp>
      <p:pic>
        <p:nvPicPr>
          <p:cNvPr id="4" name="Content Placeholder 3"/>
          <p:cNvPicPr>
            <a:picLocks noGrp="1" noChangeAspect="1"/>
          </p:cNvPicPr>
          <p:nvPr>
            <p:ph idx="1"/>
          </p:nvPr>
        </p:nvPicPr>
        <p:blipFill>
          <a:blip r:embed="rId2"/>
          <a:stretch>
            <a:fillRect/>
          </a:stretch>
        </p:blipFill>
        <p:spPr>
          <a:xfrm>
            <a:off x="3293001" y="2603500"/>
            <a:ext cx="4550311" cy="3416300"/>
          </a:xfrm>
          <a:prstGeom prst="rect">
            <a:avLst/>
          </a:prstGeom>
        </p:spPr>
      </p:pic>
    </p:spTree>
    <p:extLst>
      <p:ext uri="{BB962C8B-B14F-4D97-AF65-F5344CB8AC3E}">
        <p14:creationId xmlns:p14="http://schemas.microsoft.com/office/powerpoint/2010/main" val="2237906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947" y="54708"/>
            <a:ext cx="8710637" cy="6659129"/>
          </a:xfrm>
          <a:prstGeom prst="rect">
            <a:avLst/>
          </a:prstGeom>
        </p:spPr>
      </p:pic>
    </p:spTree>
    <p:extLst>
      <p:ext uri="{BB962C8B-B14F-4D97-AF65-F5344CB8AC3E}">
        <p14:creationId xmlns:p14="http://schemas.microsoft.com/office/powerpoint/2010/main" val="1885630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and ground (Background)</a:t>
            </a:r>
            <a:endParaRPr lang="en-US" dirty="0"/>
          </a:p>
        </p:txBody>
      </p:sp>
      <p:pic>
        <p:nvPicPr>
          <p:cNvPr id="4" name="Content Placeholder 3"/>
          <p:cNvPicPr>
            <a:picLocks noGrp="1" noChangeAspect="1"/>
          </p:cNvPicPr>
          <p:nvPr>
            <p:ph idx="1"/>
          </p:nvPr>
        </p:nvPicPr>
        <p:blipFill>
          <a:blip r:embed="rId2"/>
          <a:stretch>
            <a:fillRect/>
          </a:stretch>
        </p:blipFill>
        <p:spPr>
          <a:xfrm>
            <a:off x="505619" y="2240280"/>
            <a:ext cx="1883251" cy="2926490"/>
          </a:xfrm>
          <a:prstGeom prst="rect">
            <a:avLst/>
          </a:prstGeom>
        </p:spPr>
      </p:pic>
      <p:sp>
        <p:nvSpPr>
          <p:cNvPr id="5" name="TextBox 4"/>
          <p:cNvSpPr txBox="1"/>
          <p:nvPr/>
        </p:nvSpPr>
        <p:spPr>
          <a:xfrm>
            <a:off x="3863340" y="2240280"/>
            <a:ext cx="7726680" cy="3970318"/>
          </a:xfrm>
          <a:prstGeom prst="rect">
            <a:avLst/>
          </a:prstGeom>
          <a:noFill/>
        </p:spPr>
        <p:txBody>
          <a:bodyPr wrap="square" rtlCol="0">
            <a:spAutoFit/>
          </a:bodyPr>
          <a:lstStyle/>
          <a:p>
            <a:r>
              <a:rPr lang="en-US" sz="2800" b="1" dirty="0" smtClean="0"/>
              <a:t>We form wholes out of data</a:t>
            </a:r>
          </a:p>
          <a:p>
            <a:r>
              <a:rPr lang="en-US" sz="2800" b="1" dirty="0" smtClean="0"/>
              <a:t>Man is a meaning making animal</a:t>
            </a:r>
          </a:p>
          <a:p>
            <a:r>
              <a:rPr lang="en-US" sz="2800" b="1" dirty="0" smtClean="0"/>
              <a:t>Figures form in a process</a:t>
            </a:r>
          </a:p>
          <a:p>
            <a:r>
              <a:rPr lang="en-US" sz="2800" b="1" dirty="0" smtClean="0"/>
              <a:t>A clear figure is formed on the basis of need </a:t>
            </a:r>
          </a:p>
          <a:p>
            <a:r>
              <a:rPr lang="en-US" sz="2800" b="1" dirty="0" smtClean="0"/>
              <a:t>A clear figure leads to need satisfaction</a:t>
            </a:r>
          </a:p>
          <a:p>
            <a:r>
              <a:rPr lang="en-US" sz="2800" b="1" dirty="0" smtClean="0"/>
              <a:t>Truth is emergent</a:t>
            </a:r>
          </a:p>
          <a:p>
            <a:r>
              <a:rPr lang="en-US" sz="2800" b="1" dirty="0" smtClean="0"/>
              <a:t>The formation of a clean figure or gestalt is the cure. </a:t>
            </a:r>
            <a:endParaRPr lang="en-US" sz="2800" b="1" dirty="0"/>
          </a:p>
        </p:txBody>
      </p:sp>
    </p:spTree>
    <p:extLst>
      <p:ext uri="{BB962C8B-B14F-4D97-AF65-F5344CB8AC3E}">
        <p14:creationId xmlns:p14="http://schemas.microsoft.com/office/powerpoint/2010/main" val="4283364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and ground (Background)</a:t>
            </a:r>
            <a:endParaRPr lang="en-US" dirty="0"/>
          </a:p>
        </p:txBody>
      </p:sp>
      <p:sp>
        <p:nvSpPr>
          <p:cNvPr id="6" name="AutoShape 2" descr="https://classconnection.s3.amazonaws.com/32/flashcards/806032/png/figure1318529574068.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stretch>
            <a:fillRect/>
          </a:stretch>
        </p:blipFill>
        <p:spPr>
          <a:xfrm>
            <a:off x="1005840" y="2536358"/>
            <a:ext cx="8743950" cy="3945549"/>
          </a:xfrm>
          <a:prstGeom prst="rect">
            <a:avLst/>
          </a:prstGeom>
        </p:spPr>
      </p:pic>
    </p:spTree>
    <p:extLst>
      <p:ext uri="{BB962C8B-B14F-4D97-AF65-F5344CB8AC3E}">
        <p14:creationId xmlns:p14="http://schemas.microsoft.com/office/powerpoint/2010/main" val="1411644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3912" y="131445"/>
            <a:ext cx="10429875" cy="7143750"/>
          </a:xfrm>
          <a:prstGeom prst="rect">
            <a:avLst/>
          </a:prstGeom>
        </p:spPr>
      </p:pic>
    </p:spTree>
    <p:extLst>
      <p:ext uri="{BB962C8B-B14F-4D97-AF65-F5344CB8AC3E}">
        <p14:creationId xmlns:p14="http://schemas.microsoft.com/office/powerpoint/2010/main" val="3967505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Fritz </a:t>
            </a:r>
            <a:r>
              <a:rPr lang="en-US" dirty="0" err="1" smtClean="0"/>
              <a:t>Perls</a:t>
            </a:r>
            <a:r>
              <a:rPr lang="en-US" dirty="0" smtClean="0"/>
              <a:t>  </a:t>
            </a:r>
            <a:br>
              <a:rPr lang="en-US" dirty="0" smtClean="0"/>
            </a:br>
            <a:r>
              <a:rPr lang="en-US" dirty="0" smtClean="0"/>
              <a:t>Gestalt Therapy </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7562685" y="1359038"/>
            <a:ext cx="3810330" cy="2853175"/>
          </a:xfrm>
          <a:prstGeom prst="rect">
            <a:avLst/>
          </a:prstGeom>
        </p:spPr>
      </p:pic>
    </p:spTree>
    <p:extLst>
      <p:ext uri="{BB962C8B-B14F-4D97-AF65-F5344CB8AC3E}">
        <p14:creationId xmlns:p14="http://schemas.microsoft.com/office/powerpoint/2010/main" val="1717925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189" t="11338" r="8441" b="22142"/>
          <a:stretch/>
        </p:blipFill>
        <p:spPr>
          <a:xfrm>
            <a:off x="194310" y="571499"/>
            <a:ext cx="4386501" cy="2757229"/>
          </a:xfrm>
          <a:prstGeom prst="rect">
            <a:avLst/>
          </a:prstGeom>
        </p:spPr>
      </p:pic>
      <p:pic>
        <p:nvPicPr>
          <p:cNvPr id="3" name="Picture 2"/>
          <p:cNvPicPr>
            <a:picLocks noChangeAspect="1"/>
          </p:cNvPicPr>
          <p:nvPr/>
        </p:nvPicPr>
        <p:blipFill>
          <a:blip r:embed="rId3"/>
          <a:stretch>
            <a:fillRect/>
          </a:stretch>
        </p:blipFill>
        <p:spPr>
          <a:xfrm>
            <a:off x="8244840" y="0"/>
            <a:ext cx="3947160" cy="4958315"/>
          </a:xfrm>
          <a:prstGeom prst="rect">
            <a:avLst/>
          </a:prstGeom>
        </p:spPr>
      </p:pic>
      <p:pic>
        <p:nvPicPr>
          <p:cNvPr id="4" name="Picture 3"/>
          <p:cNvPicPr>
            <a:picLocks noChangeAspect="1"/>
          </p:cNvPicPr>
          <p:nvPr/>
        </p:nvPicPr>
        <p:blipFill>
          <a:blip r:embed="rId4"/>
          <a:stretch>
            <a:fillRect/>
          </a:stretch>
        </p:blipFill>
        <p:spPr>
          <a:xfrm>
            <a:off x="4695110" y="2125027"/>
            <a:ext cx="3549730" cy="4732973"/>
          </a:xfrm>
          <a:prstGeom prst="rect">
            <a:avLst/>
          </a:prstGeom>
        </p:spPr>
      </p:pic>
    </p:spTree>
    <p:extLst>
      <p:ext uri="{BB962C8B-B14F-4D97-AF65-F5344CB8AC3E}">
        <p14:creationId xmlns:p14="http://schemas.microsoft.com/office/powerpoint/2010/main" val="1979937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9090" y="312420"/>
            <a:ext cx="9811956" cy="5962650"/>
          </a:xfrm>
          <a:prstGeom prst="rect">
            <a:avLst/>
          </a:prstGeom>
        </p:spPr>
      </p:pic>
    </p:spTree>
    <p:extLst>
      <p:ext uri="{BB962C8B-B14F-4D97-AF65-F5344CB8AC3E}">
        <p14:creationId xmlns:p14="http://schemas.microsoft.com/office/powerpoint/2010/main" val="3811510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Gestalt Therapy Dream Principles</a:t>
            </a:r>
            <a:endParaRPr lang="en-US" dirty="0"/>
          </a:p>
        </p:txBody>
      </p:sp>
      <p:sp>
        <p:nvSpPr>
          <p:cNvPr id="3" name="Content Placeholder 2"/>
          <p:cNvSpPr>
            <a:spLocks noGrp="1"/>
          </p:cNvSpPr>
          <p:nvPr>
            <p:ph idx="1"/>
          </p:nvPr>
        </p:nvSpPr>
        <p:spPr>
          <a:xfrm>
            <a:off x="572024" y="2192020"/>
            <a:ext cx="10503646" cy="4505960"/>
          </a:xfrm>
        </p:spPr>
        <p:txBody>
          <a:bodyPr>
            <a:normAutofit fontScale="92500" lnSpcReduction="10000"/>
          </a:bodyPr>
          <a:lstStyle/>
          <a:p>
            <a:r>
              <a:rPr lang="en-US" sz="2400" dirty="0" smtClean="0"/>
              <a:t>Own the Dream</a:t>
            </a:r>
          </a:p>
          <a:p>
            <a:r>
              <a:rPr lang="en-US" sz="2400" dirty="0" smtClean="0"/>
              <a:t>Each Character is a part of yourself</a:t>
            </a:r>
          </a:p>
          <a:p>
            <a:r>
              <a:rPr lang="en-US" sz="2400" dirty="0" smtClean="0"/>
              <a:t>Each trying to be part of the whole</a:t>
            </a:r>
          </a:p>
          <a:p>
            <a:r>
              <a:rPr lang="en-US" sz="2400" dirty="0" smtClean="0"/>
              <a:t>Reassemble the whole</a:t>
            </a:r>
          </a:p>
          <a:p>
            <a:r>
              <a:rPr lang="en-US" sz="2400" dirty="0" smtClean="0"/>
              <a:t>Re-live the dream </a:t>
            </a:r>
          </a:p>
          <a:p>
            <a:r>
              <a:rPr lang="en-US" sz="2400" dirty="0" smtClean="0"/>
              <a:t>What are you feeling right now? </a:t>
            </a:r>
          </a:p>
          <a:p>
            <a:r>
              <a:rPr lang="en-US" sz="2400" dirty="0" smtClean="0"/>
              <a:t>Discuss </a:t>
            </a:r>
            <a:r>
              <a:rPr lang="en-US" sz="2400" dirty="0" err="1" smtClean="0"/>
              <a:t>incongruencies</a:t>
            </a:r>
            <a:endParaRPr lang="en-US" sz="2400" dirty="0" smtClean="0"/>
          </a:p>
          <a:p>
            <a:r>
              <a:rPr lang="en-US" sz="2400" dirty="0" smtClean="0"/>
              <a:t>Talk to each part</a:t>
            </a:r>
          </a:p>
          <a:p>
            <a:r>
              <a:rPr lang="en-US" sz="2400" dirty="0" smtClean="0"/>
              <a:t>Discussion with the characters </a:t>
            </a:r>
          </a:p>
          <a:p>
            <a:r>
              <a:rPr lang="en-US" sz="2400" dirty="0" smtClean="0"/>
              <a:t>Empty Seat - Hot Seat – Two chair technique. </a:t>
            </a:r>
          </a:p>
        </p:txBody>
      </p:sp>
    </p:spTree>
    <p:extLst>
      <p:ext uri="{BB962C8B-B14F-4D97-AF65-F5344CB8AC3E}">
        <p14:creationId xmlns:p14="http://schemas.microsoft.com/office/powerpoint/2010/main" val="1046214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692"/>
          <a:stretch/>
        </p:blipFill>
        <p:spPr>
          <a:xfrm>
            <a:off x="948690" y="0"/>
            <a:ext cx="8378190" cy="7197124"/>
          </a:xfrm>
          <a:prstGeom prst="rect">
            <a:avLst/>
          </a:prstGeom>
        </p:spPr>
      </p:pic>
    </p:spTree>
    <p:extLst>
      <p:ext uri="{BB962C8B-B14F-4D97-AF65-F5344CB8AC3E}">
        <p14:creationId xmlns:p14="http://schemas.microsoft.com/office/powerpoint/2010/main" val="3445701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551170" cy="6938963"/>
          </a:xfrm>
          <a:prstGeom prst="rect">
            <a:avLst/>
          </a:prstGeom>
        </p:spPr>
      </p:pic>
      <p:pic>
        <p:nvPicPr>
          <p:cNvPr id="3" name="Picture 2"/>
          <p:cNvPicPr>
            <a:picLocks noChangeAspect="1"/>
          </p:cNvPicPr>
          <p:nvPr/>
        </p:nvPicPr>
        <p:blipFill>
          <a:blip r:embed="rId3"/>
          <a:stretch>
            <a:fillRect/>
          </a:stretch>
        </p:blipFill>
        <p:spPr>
          <a:xfrm>
            <a:off x="5751379" y="296167"/>
            <a:ext cx="4529721" cy="5785605"/>
          </a:xfrm>
          <a:prstGeom prst="rect">
            <a:avLst/>
          </a:prstGeom>
        </p:spPr>
      </p:pic>
    </p:spTree>
    <p:extLst>
      <p:ext uri="{BB962C8B-B14F-4D97-AF65-F5344CB8AC3E}">
        <p14:creationId xmlns:p14="http://schemas.microsoft.com/office/powerpoint/2010/main" val="4062827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79055" y="2030730"/>
            <a:ext cx="3600450" cy="4305300"/>
          </a:xfrm>
          <a:prstGeom prst="rect">
            <a:avLst/>
          </a:prstGeom>
        </p:spPr>
      </p:pic>
      <p:sp>
        <p:nvSpPr>
          <p:cNvPr id="3" name="TextBox 2"/>
          <p:cNvSpPr txBox="1"/>
          <p:nvPr/>
        </p:nvSpPr>
        <p:spPr>
          <a:xfrm>
            <a:off x="8583930" y="1474470"/>
            <a:ext cx="2286000" cy="369332"/>
          </a:xfrm>
          <a:prstGeom prst="rect">
            <a:avLst/>
          </a:prstGeom>
          <a:noFill/>
        </p:spPr>
        <p:txBody>
          <a:bodyPr wrap="square" rtlCol="0">
            <a:spAutoFit/>
          </a:bodyPr>
          <a:lstStyle/>
          <a:p>
            <a:r>
              <a:rPr lang="en-US" dirty="0" smtClean="0"/>
              <a:t>Wolfgang Kohler</a:t>
            </a:r>
            <a:endParaRPr lang="en-US" dirty="0"/>
          </a:p>
        </p:txBody>
      </p:sp>
      <p:pic>
        <p:nvPicPr>
          <p:cNvPr id="4" name="Picture 3"/>
          <p:cNvPicPr>
            <a:picLocks noChangeAspect="1"/>
          </p:cNvPicPr>
          <p:nvPr/>
        </p:nvPicPr>
        <p:blipFill>
          <a:blip r:embed="rId3"/>
          <a:stretch>
            <a:fillRect/>
          </a:stretch>
        </p:blipFill>
        <p:spPr>
          <a:xfrm>
            <a:off x="234315" y="303728"/>
            <a:ext cx="6076950" cy="4562475"/>
          </a:xfrm>
          <a:prstGeom prst="rect">
            <a:avLst/>
          </a:prstGeom>
        </p:spPr>
      </p:pic>
    </p:spTree>
    <p:extLst>
      <p:ext uri="{BB962C8B-B14F-4D97-AF65-F5344CB8AC3E}">
        <p14:creationId xmlns:p14="http://schemas.microsoft.com/office/powerpoint/2010/main" val="4128243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3364" y="163830"/>
            <a:ext cx="11723370" cy="5516880"/>
          </a:xfrm>
          <a:prstGeom prst="rect">
            <a:avLst/>
          </a:prstGeom>
        </p:spPr>
      </p:pic>
    </p:spTree>
    <p:extLst>
      <p:ext uri="{BB962C8B-B14F-4D97-AF65-F5344CB8AC3E}">
        <p14:creationId xmlns:p14="http://schemas.microsoft.com/office/powerpoint/2010/main" val="871734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132070" cy="7273910"/>
          </a:xfrm>
          <a:prstGeom prst="rect">
            <a:avLst/>
          </a:prstGeom>
        </p:spPr>
      </p:pic>
    </p:spTree>
    <p:extLst>
      <p:ext uri="{BB962C8B-B14F-4D97-AF65-F5344CB8AC3E}">
        <p14:creationId xmlns:p14="http://schemas.microsoft.com/office/powerpoint/2010/main" val="450054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7190" y="156209"/>
            <a:ext cx="9098280" cy="6332403"/>
          </a:xfrm>
          <a:prstGeom prst="rect">
            <a:avLst/>
          </a:prstGeom>
        </p:spPr>
      </p:pic>
    </p:spTree>
    <p:extLst>
      <p:ext uri="{BB962C8B-B14F-4D97-AF65-F5344CB8AC3E}">
        <p14:creationId xmlns:p14="http://schemas.microsoft.com/office/powerpoint/2010/main" val="941933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Gestalt Theory </a:t>
            </a:r>
            <a:endParaRPr lang="en-US" dirty="0"/>
          </a:p>
        </p:txBody>
      </p:sp>
      <p:sp>
        <p:nvSpPr>
          <p:cNvPr id="3" name="Content Placeholder 2"/>
          <p:cNvSpPr>
            <a:spLocks noGrp="1"/>
          </p:cNvSpPr>
          <p:nvPr>
            <p:ph idx="1"/>
          </p:nvPr>
        </p:nvSpPr>
        <p:spPr>
          <a:xfrm>
            <a:off x="891540" y="2468880"/>
            <a:ext cx="9089073" cy="3550920"/>
          </a:xfrm>
        </p:spPr>
        <p:txBody>
          <a:bodyPr>
            <a:noAutofit/>
          </a:bodyPr>
          <a:lstStyle/>
          <a:p>
            <a:r>
              <a:rPr lang="en-US" sz="2800" dirty="0">
                <a:solidFill>
                  <a:schemeClr val="tx1"/>
                </a:solidFill>
              </a:rPr>
              <a:t>Gestalt psychology or </a:t>
            </a:r>
            <a:r>
              <a:rPr lang="en-US" sz="2800" dirty="0" err="1">
                <a:solidFill>
                  <a:schemeClr val="tx1"/>
                </a:solidFill>
              </a:rPr>
              <a:t>gestaltism</a:t>
            </a:r>
            <a:r>
              <a:rPr lang="en-US" sz="2800" dirty="0">
                <a:solidFill>
                  <a:schemeClr val="tx1"/>
                </a:solidFill>
              </a:rPr>
              <a:t> (German: Gestalt [</a:t>
            </a:r>
            <a:r>
              <a:rPr lang="en-US" sz="2800" dirty="0" err="1">
                <a:solidFill>
                  <a:schemeClr val="tx1"/>
                </a:solidFill>
              </a:rPr>
              <a:t>ɡəˈʃtalt</a:t>
            </a:r>
            <a:r>
              <a:rPr lang="en-US" sz="2800" dirty="0">
                <a:solidFill>
                  <a:schemeClr val="tx1"/>
                </a:solidFill>
              </a:rPr>
              <a:t>] "shape, form") is a theory of mind of the Berlin School of experimental psychology. Gestalt psychology tries to understand the laws of our ability to acquire and maintain meaningful perceptions in an apparently chaotic world. The central principle of gestalt psychology is that the mind forms a global whole with self-organizing tendencies.</a:t>
            </a:r>
          </a:p>
          <a:p>
            <a:endParaRPr lang="en-US" sz="2800" dirty="0">
              <a:solidFill>
                <a:schemeClr val="tx1"/>
              </a:solidFill>
            </a:endParaRPr>
          </a:p>
        </p:txBody>
      </p:sp>
    </p:spTree>
    <p:extLst>
      <p:ext uri="{BB962C8B-B14F-4D97-AF65-F5344CB8AC3E}">
        <p14:creationId xmlns:p14="http://schemas.microsoft.com/office/powerpoint/2010/main" val="1249840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708660"/>
            <a:ext cx="9406366" cy="1223010"/>
          </a:xfrm>
        </p:spPr>
        <p:txBody>
          <a:bodyPr/>
          <a:lstStyle/>
          <a:p>
            <a:r>
              <a:rPr lang="en-US" sz="4400" dirty="0"/>
              <a:t>"The whole is other than the sum of the parts</a:t>
            </a:r>
            <a:r>
              <a:rPr lang="en-US" dirty="0"/>
              <a:t>"</a:t>
            </a:r>
          </a:p>
        </p:txBody>
      </p:sp>
      <p:sp>
        <p:nvSpPr>
          <p:cNvPr id="3" name="Content Placeholder 2"/>
          <p:cNvSpPr>
            <a:spLocks noGrp="1"/>
          </p:cNvSpPr>
          <p:nvPr>
            <p:ph idx="1"/>
          </p:nvPr>
        </p:nvSpPr>
        <p:spPr>
          <a:xfrm>
            <a:off x="582930" y="2354580"/>
            <a:ext cx="9715500" cy="4366260"/>
          </a:xfrm>
        </p:spPr>
        <p:txBody>
          <a:bodyPr>
            <a:noAutofit/>
          </a:bodyPr>
          <a:lstStyle/>
          <a:p>
            <a:r>
              <a:rPr lang="en-US" sz="2400" dirty="0"/>
              <a:t>This principle maintains that when the human </a:t>
            </a:r>
            <a:r>
              <a:rPr lang="en-US" sz="2400" dirty="0" smtClean="0"/>
              <a:t>mind’s perceptual system </a:t>
            </a:r>
            <a:r>
              <a:rPr lang="en-US" sz="2400" dirty="0"/>
              <a:t>forms a percept or gestalt, the whole has a reality of its own, independent of the parts. The original famous phrase of Gestalt psychologist Kurt </a:t>
            </a:r>
            <a:r>
              <a:rPr lang="en-US" sz="2400" dirty="0" err="1"/>
              <a:t>Koffka</a:t>
            </a:r>
            <a:r>
              <a:rPr lang="en-US" sz="2400" b="1" dirty="0">
                <a:solidFill>
                  <a:schemeClr val="tx1"/>
                </a:solidFill>
              </a:rPr>
              <a:t>, "The whole is other than the sum of the parts" </a:t>
            </a:r>
            <a:r>
              <a:rPr lang="en-US" sz="2400" dirty="0"/>
              <a:t>is often incorrectly </a:t>
            </a:r>
            <a:r>
              <a:rPr lang="en-US" sz="2400" dirty="0" smtClean="0"/>
              <a:t>translated </a:t>
            </a:r>
            <a:r>
              <a:rPr lang="en-US" sz="2400" dirty="0"/>
              <a:t>as </a:t>
            </a:r>
            <a:r>
              <a:rPr lang="en-US" sz="2400" b="1" dirty="0">
                <a:solidFill>
                  <a:schemeClr val="tx1"/>
                </a:solidFill>
              </a:rPr>
              <a:t>"The whole is greater than the sum of its parts," </a:t>
            </a:r>
            <a:r>
              <a:rPr lang="en-US" sz="2400" dirty="0"/>
              <a:t>and thus used when explaining gestalt theory, and further incorrectly applied to systems theory</a:t>
            </a:r>
            <a:r>
              <a:rPr lang="en-US" sz="2400" dirty="0" smtClean="0"/>
              <a:t>. </a:t>
            </a:r>
            <a:r>
              <a:rPr lang="en-US" sz="2400" dirty="0" err="1"/>
              <a:t>Koffka</a:t>
            </a:r>
            <a:r>
              <a:rPr lang="en-US" sz="2400" dirty="0"/>
              <a:t> did not like the translation. He firmly corrected students who replaced "other" with "greater". "This is not a principle of addition" he said</a:t>
            </a:r>
            <a:r>
              <a:rPr lang="en-US" sz="2400" dirty="0" smtClean="0"/>
              <a:t>. </a:t>
            </a:r>
            <a:r>
              <a:rPr lang="en-US" sz="2400" dirty="0"/>
              <a:t>The whole has an independent existence.</a:t>
            </a:r>
          </a:p>
          <a:p>
            <a:endParaRPr lang="en-US" sz="2400" dirty="0"/>
          </a:p>
        </p:txBody>
      </p:sp>
    </p:spTree>
    <p:extLst>
      <p:ext uri="{BB962C8B-B14F-4D97-AF65-F5344CB8AC3E}">
        <p14:creationId xmlns:p14="http://schemas.microsoft.com/office/powerpoint/2010/main" val="2208438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 y="228600"/>
            <a:ext cx="11361420" cy="6124754"/>
          </a:xfrm>
          <a:prstGeom prst="rect">
            <a:avLst/>
          </a:prstGeom>
        </p:spPr>
        <p:txBody>
          <a:bodyPr wrap="square">
            <a:spAutoFit/>
          </a:bodyPr>
          <a:lstStyle/>
          <a:p>
            <a:endParaRPr lang="en-US" sz="2800" dirty="0"/>
          </a:p>
          <a:p>
            <a:r>
              <a:rPr lang="en-US" sz="2800" dirty="0"/>
              <a:t>In the domain of perception, Gestalt psychologists stipulate that perceptions are the products of complex interactions among various stimuli. Contrary to the behaviorist approach to focusing on stimulus and response, gestalt psychologists sought to understand the organization of cognitive </a:t>
            </a:r>
            <a:r>
              <a:rPr lang="en-US" sz="2800" dirty="0" smtClean="0"/>
              <a:t>processes. The </a:t>
            </a:r>
            <a:r>
              <a:rPr lang="en-US" sz="2800" dirty="0"/>
              <a:t>gestalt effect is the capability of our brain to generate whole forms, particularly with respect to the visual recognition of global figures instead of just collections of simpler and unrelated elements (points, lines, curves...).</a:t>
            </a:r>
          </a:p>
          <a:p>
            <a:endParaRPr lang="en-US" sz="2800" dirty="0"/>
          </a:p>
          <a:p>
            <a:r>
              <a:rPr lang="en-US" sz="2800" dirty="0"/>
              <a:t>In psychology, </a:t>
            </a:r>
            <a:r>
              <a:rPr lang="en-US" sz="2800" dirty="0" err="1"/>
              <a:t>gestaltism</a:t>
            </a:r>
            <a:r>
              <a:rPr lang="en-US" sz="2800" dirty="0"/>
              <a:t> is often opposed to structuralism. Gestalt theory allows for the deconstruction of the whole situation into its elements, what it really is</a:t>
            </a:r>
            <a:r>
              <a:rPr lang="en-US" sz="2800" dirty="0" smtClean="0"/>
              <a:t>.</a:t>
            </a:r>
            <a:endParaRPr lang="en-US" sz="2800" dirty="0"/>
          </a:p>
        </p:txBody>
      </p:sp>
    </p:spTree>
    <p:extLst>
      <p:ext uri="{BB962C8B-B14F-4D97-AF65-F5344CB8AC3E}">
        <p14:creationId xmlns:p14="http://schemas.microsoft.com/office/powerpoint/2010/main" val="161151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0" y="1143000"/>
            <a:ext cx="6096000" cy="4572000"/>
          </a:xfrm>
          <a:prstGeom prst="rect">
            <a:avLst/>
          </a:prstGeom>
        </p:spPr>
      </p:pic>
    </p:spTree>
    <p:extLst>
      <p:ext uri="{BB962C8B-B14F-4D97-AF65-F5344CB8AC3E}">
        <p14:creationId xmlns:p14="http://schemas.microsoft.com/office/powerpoint/2010/main" val="102443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9233" y="609600"/>
            <a:ext cx="10266949" cy="5314462"/>
          </a:xfrm>
          <a:prstGeom prst="rect">
            <a:avLst/>
          </a:prstGeom>
        </p:spPr>
      </p:pic>
    </p:spTree>
    <p:extLst>
      <p:ext uri="{BB962C8B-B14F-4D97-AF65-F5344CB8AC3E}">
        <p14:creationId xmlns:p14="http://schemas.microsoft.com/office/powerpoint/2010/main" val="3908756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4892" y="322678"/>
            <a:ext cx="5241876" cy="5241876"/>
          </a:xfrm>
          <a:prstGeom prst="rect">
            <a:avLst/>
          </a:prstGeom>
        </p:spPr>
      </p:pic>
    </p:spTree>
    <p:extLst>
      <p:ext uri="{BB962C8B-B14F-4D97-AF65-F5344CB8AC3E}">
        <p14:creationId xmlns:p14="http://schemas.microsoft.com/office/powerpoint/2010/main" val="15219716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94</TotalTime>
  <Words>455</Words>
  <Application>Microsoft Office PowerPoint</Application>
  <PresentationFormat>Widescreen</PresentationFormat>
  <Paragraphs>34</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Century Gothic</vt:lpstr>
      <vt:lpstr>Wingdings 3</vt:lpstr>
      <vt:lpstr>Ion Boardroom</vt:lpstr>
      <vt:lpstr>Gestalt Therapy of  Fritz Perls</vt:lpstr>
      <vt:lpstr>Gestalt Psychology </vt:lpstr>
      <vt:lpstr>PowerPoint Presentation</vt:lpstr>
      <vt:lpstr>Gestalt Theory </vt:lpstr>
      <vt:lpstr>"The whole is other than the sum of the parts"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Figure and ground (Background)</vt:lpstr>
      <vt:lpstr>Figure and ground (Background)</vt:lpstr>
      <vt:lpstr>PowerPoint Presentation</vt:lpstr>
      <vt:lpstr>Fritz Perls   Gestalt Therapy </vt:lpstr>
      <vt:lpstr>PowerPoint Presentation</vt:lpstr>
      <vt:lpstr>PowerPoint Presentation</vt:lpstr>
      <vt:lpstr>Gestalt Therapy Dream Principles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Gestalt Therapy of  Fritz Perls</dc:title>
  <dc:creator>Alexander Randall</dc:creator>
  <cp:lastModifiedBy>Alexander Randall</cp:lastModifiedBy>
  <cp:revision>8</cp:revision>
  <dcterms:created xsi:type="dcterms:W3CDTF">2016-03-11T21:30:30Z</dcterms:created>
  <dcterms:modified xsi:type="dcterms:W3CDTF">2016-03-18T19:08:12Z</dcterms:modified>
</cp:coreProperties>
</file>