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8" r:id="rId3"/>
    <p:sldId id="284" r:id="rId4"/>
    <p:sldId id="283" r:id="rId5"/>
    <p:sldId id="261" r:id="rId6"/>
    <p:sldId id="257" r:id="rId7"/>
    <p:sldId id="263" r:id="rId8"/>
    <p:sldId id="270" r:id="rId9"/>
    <p:sldId id="262" r:id="rId10"/>
    <p:sldId id="265" r:id="rId11"/>
    <p:sldId id="285" r:id="rId12"/>
    <p:sldId id="275" r:id="rId13"/>
    <p:sldId id="276" r:id="rId14"/>
    <p:sldId id="277" r:id="rId15"/>
    <p:sldId id="278" r:id="rId16"/>
    <p:sldId id="280" r:id="rId17"/>
    <p:sldId id="281" r:id="rId18"/>
    <p:sldId id="282" r:id="rId19"/>
    <p:sldId id="264" r:id="rId20"/>
    <p:sldId id="266" r:id="rId21"/>
    <p:sldId id="268" r:id="rId22"/>
    <p:sldId id="271" r:id="rId23"/>
    <p:sldId id="274" r:id="rId24"/>
    <p:sldId id="273" r:id="rId25"/>
    <p:sldId id="269" r:id="rId26"/>
    <p:sldId id="267" r:id="rId27"/>
    <p:sldId id="272" r:id="rId2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80" autoAdjust="0"/>
    <p:restoredTop sz="94660"/>
  </p:normalViewPr>
  <p:slideViewPr>
    <p:cSldViewPr snapToGrid="0">
      <p:cViewPr varScale="1">
        <p:scale>
          <a:sx n="80" d="100"/>
          <a:sy n="80" d="100"/>
        </p:scale>
        <p:origin x="619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95269" y="1122363"/>
            <a:ext cx="9001462" cy="2387600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95269" y="3602038"/>
            <a:ext cx="9001462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2/21/2024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4289372"/>
            <a:ext cx="10367564" cy="819355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13806" y="621321"/>
            <a:ext cx="10367564" cy="3379735"/>
          </a:xfrm>
          <a:noFill/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5108728"/>
            <a:ext cx="10365998" cy="68247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2/21/2024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3424859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4204820"/>
            <a:ext cx="10353761" cy="1592186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2/21/2024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426812"/>
          </a:xfrm>
        </p:spPr>
        <p:txBody>
          <a:bodyPr anchor="t">
            <a:normAutofit/>
          </a:bodyPr>
          <a:lstStyle>
            <a:lvl1pPr marL="0" indent="0" algn="r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204821"/>
            <a:ext cx="10353762" cy="158638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2/21/2024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836612" y="73524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57956" y="297209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2126942"/>
            <a:ext cx="10355327" cy="25118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650556"/>
            <a:ext cx="10353763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2/21/2024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94" y="609600"/>
            <a:ext cx="10353762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94" y="2088319"/>
            <a:ext cx="3298956" cy="823305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94" y="2911624"/>
            <a:ext cx="3298956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4878" y="2088320"/>
            <a:ext cx="3298558" cy="823304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4878" y="2911624"/>
            <a:ext cx="3299821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088320"/>
            <a:ext cx="3291211" cy="823304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6346" y="2911624"/>
            <a:ext cx="3291211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2/21/2024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95" y="4195899"/>
            <a:ext cx="3298955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092020" y="2298987"/>
            <a:ext cx="2940050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95" y="4772161"/>
            <a:ext cx="3298955" cy="101903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01" y="4195899"/>
            <a:ext cx="3298983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68996" y="2298987"/>
            <a:ext cx="2930525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72160"/>
            <a:ext cx="3300336" cy="101903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423" y="4195899"/>
            <a:ext cx="3289900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52803" y="2298987"/>
            <a:ext cx="2932113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298" y="4772161"/>
            <a:ext cx="3294258" cy="1019037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2/21/2024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2/21/2024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599"/>
            <a:ext cx="2542657" cy="518160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3794" y="609599"/>
            <a:ext cx="7658705" cy="518160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2/21/2024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2/21/2024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29244" y="657226"/>
            <a:ext cx="9733512" cy="2852737"/>
          </a:xfrm>
        </p:spPr>
        <p:txBody>
          <a:bodyPr anchor="b">
            <a:normAutofit/>
          </a:bodyPr>
          <a:lstStyle>
            <a:lvl1pPr>
              <a:defRPr sz="3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29244" y="3602038"/>
            <a:ext cx="9733512" cy="1500187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2/21/2024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632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3795" y="2088319"/>
            <a:ext cx="5106004" cy="370288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3403" y="2088319"/>
            <a:ext cx="5094154" cy="370288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2/21/2024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804" y="2088320"/>
            <a:ext cx="4879199" cy="823912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3795" y="2912232"/>
            <a:ext cx="5107208" cy="287896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2003" y="2088320"/>
            <a:ext cx="4865554" cy="823912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912232"/>
            <a:ext cx="5095357" cy="287896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2/21/2024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2/21/2024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2/21/2024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7228" y="609600"/>
            <a:ext cx="3932237" cy="2362200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78064" y="609600"/>
            <a:ext cx="6189492" cy="5181600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7228" y="2971800"/>
            <a:ext cx="3932237" cy="2819399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2/21/2024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7227" y="609600"/>
            <a:ext cx="5929773" cy="2362200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4" y="758881"/>
            <a:ext cx="3255356" cy="4883038"/>
          </a:xfrm>
          <a:noFill/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971800"/>
            <a:ext cx="5934950" cy="28194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2/21/2024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63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95" y="2096064"/>
            <a:ext cx="10353762" cy="36951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6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2/21/2024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94" y="5883275"/>
            <a:ext cx="66728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535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400" b="1" i="0" kern="1200" cap="all">
          <a:solidFill>
            <a:schemeClr val="tx1"/>
          </a:solidFill>
          <a:effectLst>
            <a:outerShdw blurRad="50800" dist="63500" dir="2700000" algn="tl" rotWithShape="0">
              <a:srgbClr val="000000">
                <a:alpha val="48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hyperlink" Target="https://en.wikipedia.org/wiki/Anima_and_animus" TargetMode="Externa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Rudolf_Otto" TargetMode="External"/><Relationship Id="rId2" Type="http://schemas.openxmlformats.org/officeDocument/2006/relationships/hyperlink" Target="https://en.wikipedia.org/wiki/Divinity" TargetMode="Externa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7093" y="697135"/>
            <a:ext cx="9001462" cy="2387600"/>
          </a:xfrm>
        </p:spPr>
        <p:txBody>
          <a:bodyPr>
            <a:normAutofit/>
          </a:bodyPr>
          <a:lstStyle/>
          <a:p>
            <a:pPr algn="l"/>
            <a:r>
              <a:rPr lang="en-US" sz="8000" dirty="0"/>
              <a:t>Carl Gustav Jung 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7093" y="3803206"/>
            <a:ext cx="9001462" cy="1655762"/>
          </a:xfrm>
        </p:spPr>
        <p:txBody>
          <a:bodyPr>
            <a:normAutofit/>
          </a:bodyPr>
          <a:lstStyle/>
          <a:p>
            <a:r>
              <a:rPr lang="en-US" dirty="0"/>
              <a:t>Psychology of Sleep and Dreaming</a:t>
            </a:r>
          </a:p>
          <a:p>
            <a:r>
              <a:rPr lang="en-US" dirty="0"/>
              <a:t>Dr. Alexander Randall 5</a:t>
            </a:r>
            <a:r>
              <a:rPr lang="en-US" baseline="30000" dirty="0"/>
              <a:t>th</a:t>
            </a:r>
            <a:r>
              <a:rPr lang="en-US" dirty="0"/>
              <a:t>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94709" y="2049018"/>
            <a:ext cx="4540618" cy="4591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446189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2.bp.blogspot.com/-1BYSfhOWOk0/T3_wYIygS9I/AAAAAAAAACU/tjYWG_UTiYM/s1600/Diagramming%2Bthe%2BPsyche%2B-%2Bmore%2Blabels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484" y="78835"/>
            <a:ext cx="10252683" cy="6592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667578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t="10317" b="16544"/>
          <a:stretch/>
        </p:blipFill>
        <p:spPr>
          <a:xfrm>
            <a:off x="180975" y="114299"/>
            <a:ext cx="11825182" cy="6486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779267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Archetypes 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913795" y="1701579"/>
            <a:ext cx="10353762" cy="4444779"/>
          </a:xfrm>
        </p:spPr>
        <p:txBody>
          <a:bodyPr>
            <a:noAutofit/>
          </a:bodyPr>
          <a:lstStyle/>
          <a:p>
            <a:r>
              <a:rPr lang="en-US" sz="4400" dirty="0"/>
              <a:t>Jung described </a:t>
            </a:r>
            <a:r>
              <a:rPr lang="en-US" sz="4400" b="1" dirty="0"/>
              <a:t>archetypal events</a:t>
            </a:r>
            <a:r>
              <a:rPr lang="en-US" sz="4400" dirty="0"/>
              <a:t>: </a:t>
            </a:r>
          </a:p>
          <a:p>
            <a:r>
              <a:rPr lang="en-US" sz="4400" dirty="0"/>
              <a:t>birth, death, separation from parents, initiation, marriage, the union of opposites; </a:t>
            </a:r>
          </a:p>
        </p:txBody>
      </p:sp>
    </p:spTree>
    <p:extLst>
      <p:ext uri="{BB962C8B-B14F-4D97-AF65-F5344CB8AC3E}">
        <p14:creationId xmlns:p14="http://schemas.microsoft.com/office/powerpoint/2010/main" val="184528057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Archetypes 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913795" y="1701579"/>
            <a:ext cx="10353762" cy="4444779"/>
          </a:xfrm>
        </p:spPr>
        <p:txBody>
          <a:bodyPr>
            <a:noAutofit/>
          </a:bodyPr>
          <a:lstStyle/>
          <a:p>
            <a:r>
              <a:rPr lang="en-US" sz="4800" b="1" dirty="0"/>
              <a:t>archetypal figures</a:t>
            </a:r>
            <a:r>
              <a:rPr lang="en-US" sz="4800" dirty="0"/>
              <a:t>: </a:t>
            </a:r>
          </a:p>
          <a:p>
            <a:r>
              <a:rPr lang="en-US" sz="4800" dirty="0"/>
              <a:t>great mother, father, child, devil, god, wise old man, wise old woman, the trickster, the hero;</a:t>
            </a:r>
          </a:p>
        </p:txBody>
      </p:sp>
    </p:spTree>
    <p:extLst>
      <p:ext uri="{BB962C8B-B14F-4D97-AF65-F5344CB8AC3E}">
        <p14:creationId xmlns:p14="http://schemas.microsoft.com/office/powerpoint/2010/main" val="289054436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Archetypes 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913795" y="1701579"/>
            <a:ext cx="10353762" cy="4444779"/>
          </a:xfrm>
        </p:spPr>
        <p:txBody>
          <a:bodyPr>
            <a:noAutofit/>
          </a:bodyPr>
          <a:lstStyle/>
          <a:p>
            <a:r>
              <a:rPr lang="en-US" sz="4800" b="1" dirty="0"/>
              <a:t>archetypal motifs</a:t>
            </a:r>
            <a:r>
              <a:rPr lang="en-US" sz="4800" dirty="0"/>
              <a:t>: </a:t>
            </a:r>
          </a:p>
          <a:p>
            <a:r>
              <a:rPr lang="en-US" sz="4800" dirty="0"/>
              <a:t>the apocalypse, </a:t>
            </a:r>
          </a:p>
          <a:p>
            <a:r>
              <a:rPr lang="en-US" sz="4800" dirty="0"/>
              <a:t>the deluge, </a:t>
            </a:r>
          </a:p>
          <a:p>
            <a:r>
              <a:rPr lang="en-US" sz="4800" dirty="0"/>
              <a:t>the creation. </a:t>
            </a:r>
          </a:p>
        </p:txBody>
      </p:sp>
    </p:spTree>
    <p:extLst>
      <p:ext uri="{BB962C8B-B14F-4D97-AF65-F5344CB8AC3E}">
        <p14:creationId xmlns:p14="http://schemas.microsoft.com/office/powerpoint/2010/main" val="42117324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Archetypes 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913795" y="1701579"/>
            <a:ext cx="10353762" cy="4643562"/>
          </a:xfrm>
        </p:spPr>
        <p:txBody>
          <a:bodyPr>
            <a:noAutofit/>
          </a:bodyPr>
          <a:lstStyle/>
          <a:p>
            <a:r>
              <a:rPr lang="en-US" sz="3200" dirty="0"/>
              <a:t>The number of archetypes is limitless, there are a few particularly notable, recurring archetypal images, </a:t>
            </a:r>
          </a:p>
          <a:p>
            <a:pPr>
              <a:spcBef>
                <a:spcPts val="600"/>
              </a:spcBef>
            </a:pPr>
            <a:r>
              <a:rPr lang="en-US" sz="4400" dirty="0">
                <a:solidFill>
                  <a:srgbClr val="FF0000"/>
                </a:solidFill>
              </a:rPr>
              <a:t>the </a:t>
            </a:r>
            <a:r>
              <a:rPr lang="en-US" sz="4400" i="1" dirty="0">
                <a:solidFill>
                  <a:srgbClr val="FF0000"/>
                </a:solidFill>
              </a:rPr>
              <a:t>shadow</a:t>
            </a:r>
            <a:r>
              <a:rPr lang="en-US" sz="4400" dirty="0">
                <a:solidFill>
                  <a:srgbClr val="FF0000"/>
                </a:solidFill>
              </a:rPr>
              <a:t>, </a:t>
            </a:r>
          </a:p>
          <a:p>
            <a:pPr>
              <a:spcBef>
                <a:spcPts val="600"/>
              </a:spcBef>
            </a:pPr>
            <a:r>
              <a:rPr lang="en-US" sz="4400" dirty="0">
                <a:solidFill>
                  <a:srgbClr val="FF0000"/>
                </a:solidFill>
              </a:rPr>
              <a:t>the </a:t>
            </a:r>
            <a:r>
              <a:rPr lang="en-US" sz="4400" i="1" dirty="0">
                <a:solidFill>
                  <a:srgbClr val="FF0000"/>
                </a:solidFill>
              </a:rPr>
              <a:t>wise old man</a:t>
            </a:r>
            <a:r>
              <a:rPr lang="en-US" sz="4400" dirty="0">
                <a:solidFill>
                  <a:srgbClr val="FF0000"/>
                </a:solidFill>
              </a:rPr>
              <a:t>, </a:t>
            </a:r>
          </a:p>
          <a:p>
            <a:pPr>
              <a:spcBef>
                <a:spcPts val="600"/>
              </a:spcBef>
            </a:pPr>
            <a:r>
              <a:rPr lang="en-US" sz="4400" dirty="0">
                <a:solidFill>
                  <a:srgbClr val="FF0000"/>
                </a:solidFill>
              </a:rPr>
              <a:t>the </a:t>
            </a:r>
            <a:r>
              <a:rPr lang="en-US" sz="4400" i="1" dirty="0">
                <a:solidFill>
                  <a:srgbClr val="FF0000"/>
                </a:solidFill>
              </a:rPr>
              <a:t>child</a:t>
            </a:r>
            <a:r>
              <a:rPr lang="en-US" sz="4400" dirty="0">
                <a:solidFill>
                  <a:srgbClr val="FF0000"/>
                </a:solidFill>
              </a:rPr>
              <a:t>, </a:t>
            </a:r>
          </a:p>
          <a:p>
            <a:pPr>
              <a:spcBef>
                <a:spcPts val="600"/>
              </a:spcBef>
            </a:pPr>
            <a:r>
              <a:rPr lang="en-US" sz="4400" dirty="0">
                <a:solidFill>
                  <a:srgbClr val="FF0000"/>
                </a:solidFill>
              </a:rPr>
              <a:t>the </a:t>
            </a:r>
            <a:r>
              <a:rPr lang="en-US" sz="4400" i="1" dirty="0">
                <a:solidFill>
                  <a:srgbClr val="FF0000"/>
                </a:solidFill>
              </a:rPr>
              <a:t>mother</a:t>
            </a:r>
            <a:r>
              <a:rPr lang="en-US" sz="4400" dirty="0">
                <a:solidFill>
                  <a:srgbClr val="FF0000"/>
                </a:solidFill>
              </a:rPr>
              <a:t> </a:t>
            </a:r>
            <a:r>
              <a:rPr lang="en-US" sz="4400" dirty="0"/>
              <a:t>..</a:t>
            </a:r>
          </a:p>
        </p:txBody>
      </p:sp>
    </p:spTree>
    <p:extLst>
      <p:ext uri="{BB962C8B-B14F-4D97-AF65-F5344CB8AC3E}">
        <p14:creationId xmlns:p14="http://schemas.microsoft.com/office/powerpoint/2010/main" val="378934991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Archetypes 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913795" y="1701579"/>
            <a:ext cx="10353762" cy="4643562"/>
          </a:xfrm>
        </p:spPr>
        <p:txBody>
          <a:bodyPr>
            <a:noAutofit/>
          </a:bodyPr>
          <a:lstStyle/>
          <a:p>
            <a:r>
              <a:rPr lang="en-US" sz="3200" dirty="0"/>
              <a:t>The </a:t>
            </a:r>
            <a:r>
              <a:rPr lang="en-US" sz="3200" dirty="0">
                <a:solidFill>
                  <a:srgbClr val="FF0000"/>
                </a:solidFill>
              </a:rPr>
              <a:t>shadow</a:t>
            </a:r>
            <a:r>
              <a:rPr lang="en-US" sz="3200" dirty="0"/>
              <a:t> is a representation of the personal unconscious as a whole and usually embodies the compensating values to those held by the conscious personality. </a:t>
            </a:r>
          </a:p>
          <a:p>
            <a:r>
              <a:rPr lang="en-US" sz="3200" dirty="0"/>
              <a:t>Thus, the shadow often represents one's dark side, those aspects of oneself that exist, but which one does not acknowledge or with which one does not identify. 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335438189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Archetypes 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913795" y="1701579"/>
            <a:ext cx="10353762" cy="4643562"/>
          </a:xfrm>
        </p:spPr>
        <p:txBody>
          <a:bodyPr>
            <a:noAutofit/>
          </a:bodyPr>
          <a:lstStyle/>
          <a:p>
            <a:r>
              <a:rPr lang="en-US" sz="3200" dirty="0"/>
              <a:t>The </a:t>
            </a:r>
            <a:r>
              <a:rPr lang="en-US" sz="3200" dirty="0">
                <a:hlinkClick r:id="rId2" tooltip="Anima and animus"/>
              </a:rPr>
              <a:t>anima</a:t>
            </a:r>
            <a:r>
              <a:rPr lang="en-US" sz="3200" dirty="0"/>
              <a:t> archetype appears in men and is his primordial image of woman. It represents the man's biological expectation of women, but also is a symbol of a man's feminine possibilities, his </a:t>
            </a:r>
            <a:r>
              <a:rPr lang="en-US" sz="3200" dirty="0" err="1"/>
              <a:t>contrasexual</a:t>
            </a:r>
            <a:r>
              <a:rPr lang="en-US" sz="3200" dirty="0"/>
              <a:t> tendencies. </a:t>
            </a:r>
          </a:p>
          <a:p>
            <a:r>
              <a:rPr lang="en-US" sz="3200" dirty="0"/>
              <a:t>The </a:t>
            </a:r>
            <a:r>
              <a:rPr lang="en-US" sz="3200" dirty="0">
                <a:hlinkClick r:id="rId2" tooltip="Anima and animus"/>
              </a:rPr>
              <a:t>animus</a:t>
            </a:r>
            <a:r>
              <a:rPr lang="en-US" sz="3200" dirty="0"/>
              <a:t> archetype is the analogous image of the masculine that occurs in women.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392374980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33671" y="556592"/>
            <a:ext cx="8110330" cy="61247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/>
              <a:t>Archetypes seek actualization within the context of an individual's environment and determine the degree of individuation. </a:t>
            </a:r>
          </a:p>
          <a:p>
            <a:endParaRPr lang="en-US" sz="2800" dirty="0"/>
          </a:p>
          <a:p>
            <a:r>
              <a:rPr lang="en-US" sz="2800" dirty="0"/>
              <a:t>The archetypal plan unfolds through a programmed sequence which Jung called the </a:t>
            </a:r>
            <a:r>
              <a:rPr lang="en-US" sz="2800" dirty="0">
                <a:solidFill>
                  <a:srgbClr val="FF0000"/>
                </a:solidFill>
              </a:rPr>
              <a:t>stages of life</a:t>
            </a:r>
            <a:r>
              <a:rPr lang="en-US" sz="2800" dirty="0"/>
              <a:t>. </a:t>
            </a:r>
          </a:p>
          <a:p>
            <a:endParaRPr lang="en-US" sz="2800" dirty="0"/>
          </a:p>
          <a:p>
            <a:r>
              <a:rPr lang="en-US" sz="2800" dirty="0"/>
              <a:t>Each stage of life is mediated through a new set of archetypal imperatives which seek fulfillment in action.</a:t>
            </a:r>
          </a:p>
          <a:p>
            <a:endParaRPr lang="en-US" sz="2800" dirty="0"/>
          </a:p>
          <a:p>
            <a:r>
              <a:rPr lang="en-US" sz="2800" dirty="0"/>
              <a:t>These may include being parented, initiation, courtship, marriage and preparation for death</a:t>
            </a:r>
          </a:p>
        </p:txBody>
      </p:sp>
    </p:spTree>
    <p:extLst>
      <p:ext uri="{BB962C8B-B14F-4D97-AF65-F5344CB8AC3E}">
        <p14:creationId xmlns:p14="http://schemas.microsoft.com/office/powerpoint/2010/main" val="224055563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08444" y="350520"/>
            <a:ext cx="5583555" cy="558355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8782" y="75683"/>
            <a:ext cx="6041518" cy="6692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93831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979" y="223733"/>
            <a:ext cx="10353761" cy="1326321"/>
          </a:xfrm>
        </p:spPr>
        <p:txBody>
          <a:bodyPr>
            <a:normAutofit/>
          </a:bodyPr>
          <a:lstStyle/>
          <a:p>
            <a:r>
              <a:rPr lang="en-US" sz="4800" dirty="0"/>
              <a:t>C.G. Jung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48056" y="1490472"/>
            <a:ext cx="7772400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Contemporary of Freud</a:t>
            </a:r>
          </a:p>
          <a:p>
            <a:r>
              <a:rPr lang="en-US" sz="3200" dirty="0"/>
              <a:t>Slightly Younger</a:t>
            </a:r>
          </a:p>
          <a:p>
            <a:r>
              <a:rPr lang="en-US" sz="3200" dirty="0"/>
              <a:t>One of the Disciples</a:t>
            </a:r>
          </a:p>
          <a:p>
            <a:r>
              <a:rPr lang="en-US" sz="3200" dirty="0"/>
              <a:t>Broke with Freud over issues of doctrine</a:t>
            </a:r>
          </a:p>
          <a:p>
            <a:r>
              <a:rPr lang="en-US" sz="3200" dirty="0"/>
              <a:t>Freud too engaged in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Struggles of ego,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Fighting with Superego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Base desires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Sex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Repression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09543" y="541592"/>
            <a:ext cx="3942249" cy="5709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944401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0936224" cy="6949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314231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02920" y="667512"/>
            <a:ext cx="9043416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So he investigates: 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/>
              <a:t>Alchemy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/>
              <a:t>Astrology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/>
              <a:t>Tarot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/>
              <a:t>Ancient Mythology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/>
              <a:t>Religion</a:t>
            </a:r>
          </a:p>
          <a:p>
            <a:r>
              <a:rPr lang="en-US" sz="3600" dirty="0"/>
              <a:t>Any topic that helps him get insight into the mythology and myth making – a window on the collective unconscious. </a:t>
            </a:r>
          </a:p>
        </p:txBody>
      </p:sp>
    </p:spTree>
    <p:extLst>
      <p:ext uri="{BB962C8B-B14F-4D97-AF65-F5344CB8AC3E}">
        <p14:creationId xmlns:p14="http://schemas.microsoft.com/office/powerpoint/2010/main" val="226215091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50392" y="740664"/>
            <a:ext cx="9902952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/>
              <a:t>Transcendent</a:t>
            </a:r>
          </a:p>
          <a:p>
            <a:r>
              <a:rPr lang="en-US" sz="6600" dirty="0"/>
              <a:t>Numinous</a:t>
            </a:r>
          </a:p>
          <a:p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3600" t="3949" r="3988" b="9857"/>
          <a:stretch/>
        </p:blipFill>
        <p:spPr>
          <a:xfrm>
            <a:off x="4943874" y="1980927"/>
            <a:ext cx="7019526" cy="4358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810310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83095" y="311599"/>
            <a:ext cx="9737698" cy="61247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Numinous</a:t>
            </a:r>
            <a:r>
              <a:rPr lang="en-US" sz="2800" dirty="0"/>
              <a:t> </a:t>
            </a:r>
            <a:r>
              <a:rPr lang="en-US" sz="2800" i="1" dirty="0"/>
              <a:t>/ˈ</a:t>
            </a:r>
            <a:r>
              <a:rPr lang="en-US" sz="2800" i="1" dirty="0" err="1"/>
              <a:t>njuːmᵻnəs</a:t>
            </a:r>
            <a:r>
              <a:rPr lang="en-US" sz="2800" i="1" dirty="0"/>
              <a:t>/ </a:t>
            </a:r>
            <a:r>
              <a:rPr lang="en-US" sz="2800" dirty="0"/>
              <a:t>is an English adjective, derived from the Latin numen, meaning "arousing spiritual or religious emotion; mysterious or awe-inspiring".“</a:t>
            </a:r>
          </a:p>
          <a:p>
            <a:endParaRPr lang="en-US" sz="2800" dirty="0"/>
          </a:p>
          <a:p>
            <a:r>
              <a:rPr lang="en-US" sz="2800" dirty="0"/>
              <a:t>From the Latin </a:t>
            </a:r>
            <a:r>
              <a:rPr lang="en-US" sz="2800" i="1" dirty="0">
                <a:solidFill>
                  <a:srgbClr val="FF0000"/>
                </a:solidFill>
              </a:rPr>
              <a:t>numen</a:t>
            </a:r>
            <a:r>
              <a:rPr lang="en-US" sz="2800" dirty="0"/>
              <a:t>, that is, (in ancient Roman religion) a "deity or spirit presiding over a thing or </a:t>
            </a:r>
            <a:r>
              <a:rPr lang="en-US" sz="2800" dirty="0" err="1"/>
              <a:t>space".Meaning</a:t>
            </a:r>
            <a:r>
              <a:rPr lang="en-US" sz="2800" dirty="0"/>
              <a:t> "denoting or relating to a numen", it describes the power or presence or </a:t>
            </a:r>
            <a:r>
              <a:rPr lang="en-US" sz="2800" dirty="0" err="1"/>
              <a:t>realisation</a:t>
            </a:r>
            <a:r>
              <a:rPr lang="en-US" sz="2800" dirty="0"/>
              <a:t> of a </a:t>
            </a:r>
            <a:r>
              <a:rPr lang="en-US" sz="2800" dirty="0">
                <a:hlinkClick r:id="rId2" tooltip="Divinity"/>
              </a:rPr>
              <a:t>divinity</a:t>
            </a:r>
            <a:r>
              <a:rPr lang="en-US" sz="2800" dirty="0"/>
              <a:t>. </a:t>
            </a:r>
          </a:p>
          <a:p>
            <a:endParaRPr lang="en-US" sz="2800" dirty="0"/>
          </a:p>
          <a:p>
            <a:r>
              <a:rPr lang="en-US" sz="2800" dirty="0"/>
              <a:t>According to German theologian </a:t>
            </a:r>
            <a:r>
              <a:rPr lang="en-US" sz="2800" dirty="0">
                <a:hlinkClick r:id="rId3" tooltip="Rudolf Otto"/>
              </a:rPr>
              <a:t>Rudolf Otto</a:t>
            </a:r>
            <a:r>
              <a:rPr lang="en-US" sz="2800" dirty="0"/>
              <a:t>, the </a:t>
            </a:r>
            <a:r>
              <a:rPr lang="en-US" sz="2800" b="1" dirty="0">
                <a:solidFill>
                  <a:srgbClr val="FF0000"/>
                </a:solidFill>
              </a:rPr>
              <a:t>numinous </a:t>
            </a:r>
            <a:r>
              <a:rPr lang="en-US" sz="2800" dirty="0"/>
              <a:t>experience has the </a:t>
            </a:r>
            <a:r>
              <a:rPr lang="en-US" sz="2800" i="1" dirty="0" err="1"/>
              <a:t>mysterium</a:t>
            </a:r>
            <a:r>
              <a:rPr lang="en-US" sz="2800" i="1" dirty="0"/>
              <a:t> </a:t>
            </a:r>
            <a:r>
              <a:rPr lang="en-US" sz="2800" i="1" dirty="0" err="1"/>
              <a:t>tremendum</a:t>
            </a:r>
            <a:r>
              <a:rPr lang="en-US" sz="2800" i="1" dirty="0"/>
              <a:t>,</a:t>
            </a:r>
            <a:r>
              <a:rPr lang="en-US" sz="2800" dirty="0"/>
              <a:t> </a:t>
            </a:r>
          </a:p>
          <a:p>
            <a:pPr marL="457200" indent="-457200">
              <a:buFontTx/>
              <a:buChar char="-"/>
            </a:pPr>
            <a:r>
              <a:rPr lang="en-US" sz="2800" dirty="0"/>
              <a:t>the tendency to invoke fear and trembling, </a:t>
            </a:r>
          </a:p>
          <a:p>
            <a:pPr marL="457200" indent="-457200">
              <a:buFontTx/>
              <a:buChar char="-"/>
            </a:pPr>
            <a:r>
              <a:rPr lang="en-US" sz="2800" dirty="0"/>
              <a:t>a quality of </a:t>
            </a:r>
            <a:r>
              <a:rPr lang="en-US" sz="2800" i="1" dirty="0" err="1"/>
              <a:t>fascinans</a:t>
            </a:r>
            <a:r>
              <a:rPr lang="en-US" sz="2800" dirty="0"/>
              <a:t>, the tendency to attract, fascinate and compel</a:t>
            </a:r>
          </a:p>
        </p:txBody>
      </p:sp>
    </p:spTree>
    <p:extLst>
      <p:ext uri="{BB962C8B-B14F-4D97-AF65-F5344CB8AC3E}">
        <p14:creationId xmlns:p14="http://schemas.microsoft.com/office/powerpoint/2010/main" val="160321339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440" y="97569"/>
            <a:ext cx="5876016" cy="661471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55291" y="320575"/>
            <a:ext cx="3526963" cy="279963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75442" y="3223258"/>
            <a:ext cx="3442915" cy="3489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22365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702772" y="393988"/>
            <a:ext cx="7662672" cy="59708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dirty="0"/>
          </a:p>
          <a:p>
            <a:r>
              <a:rPr lang="en-US" sz="4000" dirty="0"/>
              <a:t>The images in dreams have at their roots the myths and folklore of our culture </a:t>
            </a:r>
          </a:p>
          <a:p>
            <a:endParaRPr lang="en-US" sz="1600" dirty="0"/>
          </a:p>
          <a:p>
            <a:r>
              <a:rPr lang="en-US" sz="4400" i="1" dirty="0">
                <a:solidFill>
                  <a:srgbClr val="FF0000"/>
                </a:solidFill>
              </a:rPr>
              <a:t>You can only dream with the images and metaphors that are in your personal life, your cultural life and the collective unconscious</a:t>
            </a:r>
            <a:r>
              <a:rPr lang="en-US" sz="40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55532191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8264" t="2034" r="1222" b="12987"/>
          <a:stretch/>
        </p:blipFill>
        <p:spPr>
          <a:xfrm>
            <a:off x="161925" y="133350"/>
            <a:ext cx="11869726" cy="5572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572062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t="4142" b="3847"/>
          <a:stretch/>
        </p:blipFill>
        <p:spPr>
          <a:xfrm>
            <a:off x="1690396" y="180975"/>
            <a:ext cx="6925536" cy="6372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59501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6950" y="219075"/>
            <a:ext cx="7905750" cy="6306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68339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5748" y="1289602"/>
            <a:ext cx="8267866" cy="535757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265748" y="413468"/>
            <a:ext cx="701156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/>
              <a:t>Jung broke with Freud: </a:t>
            </a:r>
          </a:p>
        </p:txBody>
      </p:sp>
    </p:spTree>
    <p:extLst>
      <p:ext uri="{BB962C8B-B14F-4D97-AF65-F5344CB8AC3E}">
        <p14:creationId xmlns:p14="http://schemas.microsoft.com/office/powerpoint/2010/main" val="30892935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2066543" y="164592"/>
            <a:ext cx="13334100" cy="1771329"/>
          </a:xfrm>
        </p:spPr>
        <p:txBody>
          <a:bodyPr>
            <a:normAutofit/>
          </a:bodyPr>
          <a:lstStyle/>
          <a:p>
            <a:r>
              <a:rPr lang="en-US" sz="5400" dirty="0"/>
              <a:t>C.G. </a:t>
            </a:r>
            <a:r>
              <a:rPr lang="en-US" sz="5400" dirty="0" err="1"/>
              <a:t>JunG</a:t>
            </a:r>
            <a:r>
              <a:rPr lang="en-US" sz="5400" dirty="0"/>
              <a:t>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5761" y="1627632"/>
            <a:ext cx="10901796" cy="4919472"/>
          </a:xfrm>
        </p:spPr>
        <p:txBody>
          <a:bodyPr>
            <a:noAutofit/>
          </a:bodyPr>
          <a:lstStyle/>
          <a:p>
            <a:r>
              <a:rPr lang="en-US" sz="2800" dirty="0"/>
              <a:t>So much about the mind was left out of Freud’s ideas. </a:t>
            </a:r>
          </a:p>
          <a:p>
            <a:r>
              <a:rPr lang="en-US" sz="2800" dirty="0"/>
              <a:t>Jung accepts Ego and Superego, Id and repressed desires</a:t>
            </a:r>
          </a:p>
          <a:p>
            <a:r>
              <a:rPr lang="en-US" sz="2800" dirty="0"/>
              <a:t>BUT he notices: </a:t>
            </a:r>
          </a:p>
          <a:p>
            <a:r>
              <a:rPr lang="en-US" sz="2800" dirty="0"/>
              <a:t>Themes</a:t>
            </a:r>
          </a:p>
          <a:p>
            <a:r>
              <a:rPr lang="en-US" sz="2800" dirty="0"/>
              <a:t>Mythological characters</a:t>
            </a:r>
          </a:p>
          <a:p>
            <a:r>
              <a:rPr lang="en-US" sz="2800" dirty="0"/>
              <a:t>Culture </a:t>
            </a:r>
          </a:p>
          <a:p>
            <a:r>
              <a:rPr lang="en-US" sz="2800" dirty="0"/>
              <a:t>Discovered “Collective Unconscious”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7280" t="7804" r="10104" b="9343"/>
          <a:stretch/>
        </p:blipFill>
        <p:spPr>
          <a:xfrm>
            <a:off x="7029449" y="2886076"/>
            <a:ext cx="3650568" cy="3661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443917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662" y="859536"/>
            <a:ext cx="11879500" cy="5129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93136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0" y="112179"/>
            <a:ext cx="8531351" cy="6631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678954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8760" y="183528"/>
            <a:ext cx="9171432" cy="6488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600821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8528" y="-7844"/>
            <a:ext cx="8305456" cy="6865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2313683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Damask">
  <a:themeElements>
    <a:clrScheme name="Damask">
      <a:dk1>
        <a:sysClr val="windowText" lastClr="000000"/>
      </a:dk1>
      <a:lt1>
        <a:sysClr val="window" lastClr="FFFFFF"/>
      </a:lt1>
      <a:dk2>
        <a:srgbClr val="2A5B7F"/>
      </a:dk2>
      <a:lt2>
        <a:srgbClr val="ABDAFC"/>
      </a:lt2>
      <a:accent1>
        <a:srgbClr val="9EC544"/>
      </a:accent1>
      <a:accent2>
        <a:srgbClr val="50BEA3"/>
      </a:accent2>
      <a:accent3>
        <a:srgbClr val="4A9CCC"/>
      </a:accent3>
      <a:accent4>
        <a:srgbClr val="9A66CA"/>
      </a:accent4>
      <a:accent5>
        <a:srgbClr val="C54F71"/>
      </a:accent5>
      <a:accent6>
        <a:srgbClr val="DE9C3C"/>
      </a:accent6>
      <a:hlink>
        <a:srgbClr val="6BA9DA"/>
      </a:hlink>
      <a:folHlink>
        <a:srgbClr val="A0BCD3"/>
      </a:folHlink>
    </a:clrScheme>
    <a:fontScheme name="Damask">
      <a:majorFont>
        <a:latin typeface="Bookman Old Style" panose="02050604050505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Rockwell" panose="020606030202050204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amask">
      <a:fillStyleLst>
        <a:solidFill>
          <a:schemeClr val="phClr"/>
        </a:solidFill>
        <a:gradFill rotWithShape="1">
          <a:gsLst>
            <a:gs pos="0">
              <a:schemeClr val="phClr">
                <a:tint val="48000"/>
                <a:satMod val="105000"/>
                <a:lumMod val="110000"/>
              </a:schemeClr>
            </a:gs>
            <a:gs pos="100000">
              <a:schemeClr val="phClr">
                <a:tint val="78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0000"/>
                <a:lumMod val="104000"/>
              </a:schemeClr>
            </a:gs>
            <a:gs pos="69000">
              <a:schemeClr val="phClr">
                <a:shade val="86000"/>
                <a:satMod val="130000"/>
                <a:lumMod val="102000"/>
              </a:schemeClr>
            </a:gs>
            <a:gs pos="100000">
              <a:schemeClr val="phClr">
                <a:shade val="72000"/>
                <a:satMod val="130000"/>
                <a:lumMod val="100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sy="96000" rotWithShape="0">
              <a:srgbClr val="000000">
                <a:alpha val="54000"/>
              </a:srgbClr>
            </a:outerShdw>
          </a:effectLst>
        </a:effectStyle>
        <a:effectStyle>
          <a:effectLst>
            <a:outerShdw blurRad="76200" dist="38100" dir="5400000" algn="ctr" rotWithShape="0">
              <a:srgbClr val="000000">
                <a:alpha val="76000"/>
              </a:srgbClr>
            </a:outerShdw>
          </a:effectLst>
          <a:scene3d>
            <a:camera prst="orthographicFront">
              <a:rot lat="0" lon="0" rev="0"/>
            </a:camera>
            <a:lightRig rig="balanced" dir="t"/>
          </a:scene3d>
          <a:sp3d prstMaterial="matte">
            <a:bevelT w="25400" h="25400" prst="relaxedInse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shade val="18000"/>
                <a:satMod val="160000"/>
                <a:lumMod val="28000"/>
              </a:schemeClr>
              <a:schemeClr val="phClr">
                <a:tint val="95000"/>
                <a:satMod val="160000"/>
                <a:lumMod val="116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amask" id="{F9A299A0-33D0-4E0F-9F3F-7163E3744208}" vid="{746EEEEA-FB6A-406B-B510-531588D5481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TC104033921[[fn=Damask]]</Template>
  <TotalTime>88</TotalTime>
  <Words>559</Words>
  <Application>Microsoft Office PowerPoint</Application>
  <PresentationFormat>Widescreen</PresentationFormat>
  <Paragraphs>73</Paragraphs>
  <Slides>27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1" baseType="lpstr">
      <vt:lpstr>Arial</vt:lpstr>
      <vt:lpstr>Bookman Old Style</vt:lpstr>
      <vt:lpstr>Rockwell</vt:lpstr>
      <vt:lpstr>Damask</vt:lpstr>
      <vt:lpstr>Carl Gustav Jung </vt:lpstr>
      <vt:lpstr>C.G. Jung </vt:lpstr>
      <vt:lpstr>PowerPoint Presentation</vt:lpstr>
      <vt:lpstr>PowerPoint Presentation</vt:lpstr>
      <vt:lpstr>C.G. JunG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Archetypes </vt:lpstr>
      <vt:lpstr>The Archetypes </vt:lpstr>
      <vt:lpstr>The Archetypes </vt:lpstr>
      <vt:lpstr>The Archetypes </vt:lpstr>
      <vt:lpstr>The Archetypes </vt:lpstr>
      <vt:lpstr>The Archetypes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C.G. Jung</dc:title>
  <dc:creator>Alexander Randall</dc:creator>
  <cp:lastModifiedBy>Alexander Randall</cp:lastModifiedBy>
  <cp:revision>14</cp:revision>
  <dcterms:created xsi:type="dcterms:W3CDTF">2014-03-13T18:06:56Z</dcterms:created>
  <dcterms:modified xsi:type="dcterms:W3CDTF">2024-02-22T04:18:05Z</dcterms:modified>
</cp:coreProperties>
</file>